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mp4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84" r:id="rId5"/>
    <p:sldId id="260" r:id="rId6"/>
    <p:sldId id="261" r:id="rId7"/>
    <p:sldId id="262" r:id="rId8"/>
    <p:sldId id="263" r:id="rId9"/>
    <p:sldId id="285" r:id="rId10"/>
    <p:sldId id="264" r:id="rId11"/>
    <p:sldId id="265" r:id="rId12"/>
    <p:sldId id="287" r:id="rId13"/>
    <p:sldId id="266" r:id="rId14"/>
    <p:sldId id="28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8" r:id="rId33"/>
    <p:sldId id="289" r:id="rId34"/>
    <p:sldId id="290" r:id="rId35"/>
    <p:sldId id="291" r:id="rId36"/>
    <p:sldId id="295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72C3-D5FC-4720-8586-F3A5BBB89A3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D171-0944-4624-916F-1732618A8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77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72C3-D5FC-4720-8586-F3A5BBB89A3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D171-0944-4624-916F-1732618A8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6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72C3-D5FC-4720-8586-F3A5BBB89A3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D171-0944-4624-916F-1732618A8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8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72C3-D5FC-4720-8586-F3A5BBB89A3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D171-0944-4624-916F-1732618A8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72C3-D5FC-4720-8586-F3A5BBB89A3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D171-0944-4624-916F-1732618A8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96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72C3-D5FC-4720-8586-F3A5BBB89A3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D171-0944-4624-916F-1732618A8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4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72C3-D5FC-4720-8586-F3A5BBB89A3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D171-0944-4624-916F-1732618A8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01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72C3-D5FC-4720-8586-F3A5BBB89A3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D171-0944-4624-916F-1732618A8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5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72C3-D5FC-4720-8586-F3A5BBB89A3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D171-0944-4624-916F-1732618A8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97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72C3-D5FC-4720-8586-F3A5BBB89A3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D171-0944-4624-916F-1732618A8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56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72C3-D5FC-4720-8586-F3A5BBB89A3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9D171-0944-4624-916F-1732618A8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6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B72C3-D5FC-4720-8586-F3A5BBB89A3E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9D171-0944-4624-916F-1732618A8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3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7" Type="http://schemas.openxmlformats.org/officeDocument/2006/relationships/image" Target="../media/image1.png"/><Relationship Id="rId2" Type="http://schemas.microsoft.com/office/2007/relationships/media" Target="../media/media9.m4a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7" Type="http://schemas.openxmlformats.org/officeDocument/2006/relationships/image" Target="../media/image1.png"/><Relationship Id="rId2" Type="http://schemas.microsoft.com/office/2007/relationships/media" Target="../media/media10.m4a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7" Type="http://schemas.openxmlformats.org/officeDocument/2006/relationships/image" Target="../media/image1.png"/><Relationship Id="rId2" Type="http://schemas.microsoft.com/office/2007/relationships/media" Target="../media/media11.m4a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7" Type="http://schemas.openxmlformats.org/officeDocument/2006/relationships/image" Target="../media/image1.png"/><Relationship Id="rId2" Type="http://schemas.microsoft.com/office/2007/relationships/media" Target="../media/media12.m4a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4a"/><Relationship Id="rId7" Type="http://schemas.openxmlformats.org/officeDocument/2006/relationships/image" Target="../media/image1.png"/><Relationship Id="rId2" Type="http://schemas.microsoft.com/office/2007/relationships/media" Target="../media/media14.m4a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m4a"/><Relationship Id="rId7" Type="http://schemas.openxmlformats.org/officeDocument/2006/relationships/image" Target="../media/image1.png"/><Relationship Id="rId2" Type="http://schemas.microsoft.com/office/2007/relationships/media" Target="../media/media15.m4a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m4a"/><Relationship Id="rId7" Type="http://schemas.openxmlformats.org/officeDocument/2006/relationships/image" Target="../media/image1.png"/><Relationship Id="rId2" Type="http://schemas.microsoft.com/office/2007/relationships/media" Target="../media/media16.m4a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1.pn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m4a"/><Relationship Id="rId7" Type="http://schemas.openxmlformats.org/officeDocument/2006/relationships/image" Target="../media/image1.png"/><Relationship Id="rId2" Type="http://schemas.microsoft.com/office/2007/relationships/media" Target="../media/media18.m4a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2.bin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9.m4a"/><Relationship Id="rId7" Type="http://schemas.openxmlformats.org/officeDocument/2006/relationships/image" Target="../media/image1.png"/><Relationship Id="rId2" Type="http://schemas.microsoft.com/office/2007/relationships/media" Target="../media/media19.m4a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3.bin"/><Relationship Id="rId4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20.m4a"/><Relationship Id="rId7" Type="http://schemas.openxmlformats.org/officeDocument/2006/relationships/image" Target="../media/image1.png"/><Relationship Id="rId2" Type="http://schemas.microsoft.com/office/2007/relationships/media" Target="../media/media20.m4a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4.bin"/><Relationship Id="rId4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1.m4a"/><Relationship Id="rId7" Type="http://schemas.openxmlformats.org/officeDocument/2006/relationships/image" Target="../media/image1.png"/><Relationship Id="rId2" Type="http://schemas.microsoft.com/office/2007/relationships/media" Target="../media/media21.m4a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5.bin"/><Relationship Id="rId4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2.m4a"/><Relationship Id="rId7" Type="http://schemas.openxmlformats.org/officeDocument/2006/relationships/image" Target="../media/image1.png"/><Relationship Id="rId2" Type="http://schemas.microsoft.com/office/2007/relationships/media" Target="../media/media22.m4a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6.bin"/><Relationship Id="rId4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3.m4a"/><Relationship Id="rId7" Type="http://schemas.openxmlformats.org/officeDocument/2006/relationships/image" Target="../media/image1.png"/><Relationship Id="rId2" Type="http://schemas.microsoft.com/office/2007/relationships/media" Target="../media/media23.m4a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7.bin"/><Relationship Id="rId4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5" Type="http://schemas.openxmlformats.org/officeDocument/2006/relationships/image" Target="../media/image1.pn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media25.m4a"/><Relationship Id="rId7" Type="http://schemas.openxmlformats.org/officeDocument/2006/relationships/image" Target="../media/image1.png"/><Relationship Id="rId2" Type="http://schemas.microsoft.com/office/2007/relationships/media" Target="../media/media25.m4a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8.bin"/><Relationship Id="rId4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5" Type="http://schemas.openxmlformats.org/officeDocument/2006/relationships/image" Target="../media/image1.pn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media27.m4a"/><Relationship Id="rId7" Type="http://schemas.openxmlformats.org/officeDocument/2006/relationships/image" Target="../media/image1.png"/><Relationship Id="rId2" Type="http://schemas.microsoft.com/office/2007/relationships/media" Target="../media/media27.m4a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9.bin"/><Relationship Id="rId4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media28.m4a"/><Relationship Id="rId7" Type="http://schemas.openxmlformats.org/officeDocument/2006/relationships/image" Target="../media/image1.png"/><Relationship Id="rId2" Type="http://schemas.microsoft.com/office/2007/relationships/media" Target="../media/media28.m4a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0.bin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media29.m4a"/><Relationship Id="rId7" Type="http://schemas.openxmlformats.org/officeDocument/2006/relationships/image" Target="../media/image1.png"/><Relationship Id="rId2" Type="http://schemas.microsoft.com/office/2007/relationships/media" Target="../media/media29.m4a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1.bin"/><Relationship Id="rId4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5" Type="http://schemas.openxmlformats.org/officeDocument/2006/relationships/image" Target="../media/image1.png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5" Type="http://schemas.openxmlformats.org/officeDocument/2006/relationships/image" Target="../media/image1.png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5" Type="http://schemas.openxmlformats.org/officeDocument/2006/relationships/image" Target="../media/image1.png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5" Type="http://schemas.openxmlformats.org/officeDocument/2006/relationships/image" Target="../media/image1.png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5" Type="http://schemas.openxmlformats.org/officeDocument/2006/relationships/image" Target="../media/image1.png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audio" Target="../media/media38.m4a"/><Relationship Id="rId3" Type="http://schemas.microsoft.com/office/2007/relationships/media" Target="../media/media36.m4a"/><Relationship Id="rId7" Type="http://schemas.microsoft.com/office/2007/relationships/media" Target="../media/media38.m4a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6" Type="http://schemas.openxmlformats.org/officeDocument/2006/relationships/audio" Target="../media/media37.m4a"/><Relationship Id="rId5" Type="http://schemas.microsoft.com/office/2007/relationships/media" Target="../media/media37.m4a"/><Relationship Id="rId10" Type="http://schemas.openxmlformats.org/officeDocument/2006/relationships/image" Target="../media/image1.png"/><Relationship Id="rId4" Type="http://schemas.openxmlformats.org/officeDocument/2006/relationships/audio" Target="../media/media36.m4a"/><Relationship Id="rId9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2.m4a"/><Relationship Id="rId13" Type="http://schemas.openxmlformats.org/officeDocument/2006/relationships/slideLayout" Target="../slideLayouts/slideLayout2.xml"/><Relationship Id="rId3" Type="http://schemas.microsoft.com/office/2007/relationships/media" Target="../media/media40.m4a"/><Relationship Id="rId7" Type="http://schemas.microsoft.com/office/2007/relationships/media" Target="../media/media42.m4a"/><Relationship Id="rId12" Type="http://schemas.openxmlformats.org/officeDocument/2006/relationships/audio" Target="../media/media44.m4a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6" Type="http://schemas.openxmlformats.org/officeDocument/2006/relationships/audio" Target="../media/media41.m4a"/><Relationship Id="rId11" Type="http://schemas.microsoft.com/office/2007/relationships/media" Target="../media/media44.m4a"/><Relationship Id="rId5" Type="http://schemas.microsoft.com/office/2007/relationships/media" Target="../media/media41.m4a"/><Relationship Id="rId10" Type="http://schemas.openxmlformats.org/officeDocument/2006/relationships/audio" Target="../media/media43.m4a"/><Relationship Id="rId4" Type="http://schemas.openxmlformats.org/officeDocument/2006/relationships/audio" Target="../media/media40.m4a"/><Relationship Id="rId9" Type="http://schemas.microsoft.com/office/2007/relationships/media" Target="../media/media43.m4a"/><Relationship Id="rId1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8.m4a"/><Relationship Id="rId3" Type="http://schemas.microsoft.com/office/2007/relationships/media" Target="../media/media46.m4a"/><Relationship Id="rId7" Type="http://schemas.microsoft.com/office/2007/relationships/media" Target="../media/media48.m4a"/><Relationship Id="rId12" Type="http://schemas.openxmlformats.org/officeDocument/2006/relationships/image" Target="../media/image1.png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6" Type="http://schemas.openxmlformats.org/officeDocument/2006/relationships/audio" Target="../media/media47.m4a"/><Relationship Id="rId11" Type="http://schemas.openxmlformats.org/officeDocument/2006/relationships/slideLayout" Target="../slideLayouts/slideLayout2.xml"/><Relationship Id="rId5" Type="http://schemas.microsoft.com/office/2007/relationships/media" Target="../media/media47.m4a"/><Relationship Id="rId10" Type="http://schemas.openxmlformats.org/officeDocument/2006/relationships/audio" Target="../media/media49.m4a"/><Relationship Id="rId4" Type="http://schemas.openxmlformats.org/officeDocument/2006/relationships/audio" Target="../media/media46.m4a"/><Relationship Id="rId9" Type="http://schemas.microsoft.com/office/2007/relationships/media" Target="../media/media49.m4a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media" Target="../media/media51.m4a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1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1.png"/><Relationship Id="rId2" Type="http://schemas.microsoft.com/office/2007/relationships/media" Target="../media/media3.m4a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1.png"/><Relationship Id="rId2" Type="http://schemas.microsoft.com/office/2007/relationships/media" Target="../media/media5.m4a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1.png"/><Relationship Id="rId2" Type="http://schemas.microsoft.com/office/2007/relationships/media" Target="../media/media6.m4a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1.png"/><Relationship Id="rId2" Type="http://schemas.microsoft.com/office/2007/relationships/media" Target="../media/media8.m4a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French 1 </a:t>
            </a:r>
            <a:r>
              <a:rPr lang="en-US" dirty="0" err="1"/>
              <a:t>Chapitre</a:t>
            </a:r>
            <a:r>
              <a:rPr lang="en-US" dirty="0"/>
              <a:t> 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Vocabulaire</a:t>
            </a:r>
            <a:r>
              <a:rPr lang="en-US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596451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 vélo tout terrain (un VTT) – </a:t>
            </a:r>
            <a:br>
              <a:rPr lang="fr-FR" dirty="0"/>
            </a:br>
            <a:r>
              <a:rPr lang="fr-FR" dirty="0"/>
              <a:t>a </a:t>
            </a:r>
            <a:r>
              <a:rPr lang="fr-FR" dirty="0" err="1"/>
              <a:t>mountain</a:t>
            </a:r>
            <a:r>
              <a:rPr lang="fr-FR" dirty="0"/>
              <a:t> bike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664309"/>
              </p:ext>
            </p:extLst>
          </p:nvPr>
        </p:nvGraphicFramePr>
        <p:xfrm>
          <a:off x="4206599" y="2311538"/>
          <a:ext cx="3429000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Acrobat Document" r:id="rId5" imgW="3428796" imgH="3600093" progId="AcroExch.Document.DC">
                  <p:embed/>
                </p:oleObj>
              </mc:Choice>
              <mc:Fallback>
                <p:oleObj name="Acrobat Document" r:id="rId5" imgW="3428796" imgH="360009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06599" y="2311538"/>
                        <a:ext cx="3429000" cy="360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88487" y="4183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7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des chaussures (f.) de randonnée – </a:t>
            </a:r>
            <a:br>
              <a:rPr lang="fr-FR" dirty="0"/>
            </a:br>
            <a:r>
              <a:rPr lang="fr-FR" dirty="0" err="1"/>
              <a:t>hiking</a:t>
            </a:r>
            <a:r>
              <a:rPr lang="fr-FR" dirty="0"/>
              <a:t> boots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294319"/>
              </p:ext>
            </p:extLst>
          </p:nvPr>
        </p:nvGraphicFramePr>
        <p:xfrm>
          <a:off x="4076699" y="1945446"/>
          <a:ext cx="4232413" cy="423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Acrobat Document" r:id="rId5" imgW="3428796" imgH="3428841" progId="AcroExch.Document.DC">
                  <p:embed/>
                </p:oleObj>
              </mc:Choice>
              <mc:Fallback>
                <p:oleObj name="Acrobat Document" r:id="rId5" imgW="3428796" imgH="342884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76699" y="1945446"/>
                        <a:ext cx="4232413" cy="423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44200" y="4183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5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 maillot de bain – a </a:t>
            </a:r>
            <a:r>
              <a:rPr lang="fr-FR" dirty="0" err="1"/>
              <a:t>bathing</a:t>
            </a:r>
            <a:r>
              <a:rPr lang="fr-FR" dirty="0"/>
              <a:t> suit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166139"/>
              </p:ext>
            </p:extLst>
          </p:nvPr>
        </p:nvGraphicFramePr>
        <p:xfrm>
          <a:off x="4381500" y="1913973"/>
          <a:ext cx="3429000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Acrobat Document" r:id="rId5" imgW="3428796" imgH="3600093" progId="AcroExch.Document.DC">
                  <p:embed/>
                </p:oleObj>
              </mc:Choice>
              <mc:Fallback>
                <p:oleObj name="Acrobat Document" r:id="rId5" imgW="3428796" imgH="360009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81500" y="1913973"/>
                        <a:ext cx="3429000" cy="360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44200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2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 masque de plongée – a </a:t>
            </a:r>
            <a:r>
              <a:rPr lang="fr-FR" dirty="0" err="1"/>
              <a:t>diving</a:t>
            </a:r>
            <a:r>
              <a:rPr lang="fr-FR" dirty="0"/>
              <a:t> </a:t>
            </a:r>
            <a:r>
              <a:rPr lang="fr-FR" dirty="0" err="1"/>
              <a:t>mask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357048"/>
              </p:ext>
            </p:extLst>
          </p:nvPr>
        </p:nvGraphicFramePr>
        <p:xfrm>
          <a:off x="4113834" y="2179016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Acrobat Document" r:id="rId5" imgW="3428796" imgH="3428841" progId="AcroExch.Document.DC">
                  <p:embed/>
                </p:oleObj>
              </mc:Choice>
              <mc:Fallback>
                <p:oleObj name="Acrobat Document" r:id="rId5" imgW="3428796" imgH="342884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3834" y="2179016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49000" y="5665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1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une planche de surf – a </a:t>
            </a:r>
            <a:r>
              <a:rPr lang="fr-FR" dirty="0" err="1"/>
              <a:t>surfboard</a:t>
            </a:r>
            <a:endParaRPr lang="en-US" dirty="0"/>
          </a:p>
        </p:txBody>
      </p:sp>
      <p:pic>
        <p:nvPicPr>
          <p:cNvPr id="23554" name="Picture 2" descr="The definitive guide to buying a new surfbo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905" y="2004539"/>
            <a:ext cx="5158547" cy="400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44200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7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 tuba – a </a:t>
            </a:r>
            <a:r>
              <a:rPr lang="fr-FR" dirty="0" err="1"/>
              <a:t>snorkel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516209"/>
              </p:ext>
            </p:extLst>
          </p:nvPr>
        </p:nvGraphicFramePr>
        <p:xfrm>
          <a:off x="4381500" y="2086251"/>
          <a:ext cx="3429000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Acrobat Document" r:id="rId5" imgW="3428796" imgH="3600093" progId="AcroExch.Document.DC">
                  <p:embed/>
                </p:oleObj>
              </mc:Choice>
              <mc:Fallback>
                <p:oleObj name="Acrobat Document" r:id="rId5" imgW="3428796" imgH="360009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81500" y="2086251"/>
                        <a:ext cx="3429000" cy="360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92139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9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des palmes (f.) - flippers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126396"/>
              </p:ext>
            </p:extLst>
          </p:nvPr>
        </p:nvGraphicFramePr>
        <p:xfrm>
          <a:off x="4381500" y="2457312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Acrobat Document" r:id="rId5" imgW="3428796" imgH="3428841" progId="AcroExch.Document.DC">
                  <p:embed/>
                </p:oleObj>
              </mc:Choice>
              <mc:Fallback>
                <p:oleObj name="Acrobat Document" r:id="rId5" imgW="3428796" imgH="342884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81500" y="2457312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16209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1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des jumelles (f.) - </a:t>
            </a:r>
            <a:r>
              <a:rPr lang="fr-FR" dirty="0" err="1"/>
              <a:t>binoculars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714942"/>
              </p:ext>
            </p:extLst>
          </p:nvPr>
        </p:nvGraphicFramePr>
        <p:xfrm>
          <a:off x="3795781" y="1876562"/>
          <a:ext cx="4301297" cy="4301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Acrobat Document" r:id="rId5" imgW="3428796" imgH="3428841" progId="AcroExch.Document.DC">
                  <p:embed/>
                </p:oleObj>
              </mc:Choice>
              <mc:Fallback>
                <p:oleObj name="Acrobat Document" r:id="rId5" imgW="3428796" imgH="342884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95781" y="1876562"/>
                        <a:ext cx="4301297" cy="4301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42713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2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Au rayon maroquinerie – </a:t>
            </a:r>
            <a:br>
              <a:rPr lang="fr-FR" dirty="0"/>
            </a:br>
            <a:r>
              <a:rPr lang="fr-FR" dirty="0"/>
              <a:t>In the </a:t>
            </a:r>
            <a:r>
              <a:rPr lang="fr-FR" dirty="0" err="1"/>
              <a:t>leather</a:t>
            </a:r>
            <a:r>
              <a:rPr lang="fr-FR" dirty="0"/>
              <a:t> </a:t>
            </a:r>
            <a:r>
              <a:rPr lang="fr-FR" dirty="0" err="1"/>
              <a:t>goods</a:t>
            </a:r>
            <a:r>
              <a:rPr lang="fr-FR" dirty="0"/>
              <a:t> </a:t>
            </a:r>
            <a:r>
              <a:rPr lang="fr-FR" dirty="0" err="1"/>
              <a:t>department</a:t>
            </a:r>
            <a:endParaRPr lang="en-US" dirty="0"/>
          </a:p>
        </p:txBody>
      </p:sp>
      <p:sp>
        <p:nvSpPr>
          <p:cNvPr id="3" name="AutoShape 2" descr="New leather goods department, totally gorgeous and smoking ho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0" name="Picture 4" descr="New leather goods department, totally gorgeous and smoking h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192" y="1942355"/>
            <a:ext cx="6635888" cy="442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01739" y="365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4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des gants (m.) - </a:t>
            </a:r>
            <a:r>
              <a:rPr lang="fr-FR" dirty="0" err="1"/>
              <a:t>gloves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560878"/>
              </p:ext>
            </p:extLst>
          </p:nvPr>
        </p:nvGraphicFramePr>
        <p:xfrm>
          <a:off x="4381500" y="2072999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Acrobat Document" r:id="rId5" imgW="3428796" imgH="3428841" progId="AcroExch.Document.DC">
                  <p:embed/>
                </p:oleObj>
              </mc:Choice>
              <mc:Fallback>
                <p:oleObj name="Acrobat Document" r:id="rId5" imgW="3428796" imgH="342884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81500" y="2072999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83687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5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Dans une grande surface – </a:t>
            </a:r>
            <a:br>
              <a:rPr lang="fr-FR" dirty="0"/>
            </a:br>
            <a:r>
              <a:rPr lang="fr-FR" dirty="0"/>
              <a:t>In a </a:t>
            </a:r>
            <a:r>
              <a:rPr lang="fr-FR" dirty="0" err="1"/>
              <a:t>department</a:t>
            </a:r>
            <a:r>
              <a:rPr lang="fr-FR" dirty="0"/>
              <a:t>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3190"/>
            <a:ext cx="10515600" cy="172595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this part of the chapter you will learn vocabulary about shopping in a department store. You will also begin using the pass</a:t>
            </a:r>
            <a:r>
              <a:rPr lang="fr-FR" dirty="0"/>
              <a:t>é composé</a:t>
            </a:r>
            <a:r>
              <a:rPr lang="en-US" dirty="0"/>
              <a:t> which is what we call the past tense in French. 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10191" y="3785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2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 porte-monnaie – a coin </a:t>
            </a:r>
            <a:r>
              <a:rPr lang="fr-FR" dirty="0" err="1"/>
              <a:t>purse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833961"/>
              </p:ext>
            </p:extLst>
          </p:nvPr>
        </p:nvGraphicFramePr>
        <p:xfrm>
          <a:off x="4248979" y="2072999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Acrobat Document" r:id="rId5" imgW="3428796" imgH="3428841" progId="AcroExch.Document.DC">
                  <p:embed/>
                </p:oleObj>
              </mc:Choice>
              <mc:Fallback>
                <p:oleObj name="Acrobat Document" r:id="rId5" imgW="3428796" imgH="342884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48979" y="2072999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44200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5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 sac (à main) – a </a:t>
            </a:r>
            <a:r>
              <a:rPr lang="fr-FR" dirty="0" err="1"/>
              <a:t>purse</a:t>
            </a:r>
            <a:r>
              <a:rPr lang="fr-FR" dirty="0"/>
              <a:t> / a </a:t>
            </a:r>
            <a:r>
              <a:rPr lang="fr-FR" dirty="0" err="1"/>
              <a:t>handbag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955588"/>
              </p:ext>
            </p:extLst>
          </p:nvPr>
        </p:nvGraphicFramePr>
        <p:xfrm>
          <a:off x="3901799" y="1889816"/>
          <a:ext cx="3956740" cy="3956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Acrobat Document" r:id="rId5" imgW="3428796" imgH="3428841" progId="AcroExch.Document.DC">
                  <p:embed/>
                </p:oleObj>
              </mc:Choice>
              <mc:Fallback>
                <p:oleObj name="Acrobat Document" r:id="rId5" imgW="3428796" imgH="342884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01799" y="1889816"/>
                        <a:ext cx="3956740" cy="3956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46296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0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 portefeuille – a </a:t>
            </a:r>
            <a:r>
              <a:rPr lang="fr-FR" dirty="0" err="1"/>
              <a:t>wallet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68639"/>
              </p:ext>
            </p:extLst>
          </p:nvPr>
        </p:nvGraphicFramePr>
        <p:xfrm>
          <a:off x="4381500" y="2112755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Acrobat Document" r:id="rId5" imgW="3428796" imgH="3428841" progId="AcroExch.Document.DC">
                  <p:embed/>
                </p:oleObj>
              </mc:Choice>
              <mc:Fallback>
                <p:oleObj name="Acrobat Document" r:id="rId5" imgW="3428796" imgH="342884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81500" y="2112755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02957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4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 parapluie – an </a:t>
            </a:r>
            <a:r>
              <a:rPr lang="fr-FR" dirty="0" err="1"/>
              <a:t>umbrella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858755"/>
              </p:ext>
            </p:extLst>
          </p:nvPr>
        </p:nvGraphicFramePr>
        <p:xfrm>
          <a:off x="3888547" y="1916320"/>
          <a:ext cx="4089262" cy="408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Acrobat Document" r:id="rId5" imgW="3428796" imgH="3428841" progId="AcroExch.Document.DC">
                  <p:embed/>
                </p:oleObj>
              </mc:Choice>
              <mc:Fallback>
                <p:oleObj name="Acrobat Document" r:id="rId5" imgW="3428796" imgH="342884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88547" y="1916320"/>
                        <a:ext cx="4089262" cy="4089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16209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8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une ceinture – a </a:t>
            </a:r>
            <a:r>
              <a:rPr lang="fr-FR" dirty="0" err="1"/>
              <a:t>belt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208319"/>
              </p:ext>
            </p:extLst>
          </p:nvPr>
        </p:nvGraphicFramePr>
        <p:xfrm>
          <a:off x="3819456" y="1690688"/>
          <a:ext cx="4553088" cy="4466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Acrobat Document" r:id="rId5" imgW="3495325" imgH="3428841" progId="AcroExch.Document.DC">
                  <p:embed/>
                </p:oleObj>
              </mc:Choice>
              <mc:Fallback>
                <p:oleObj name="Acrobat Document" r:id="rId5" imgW="3495325" imgH="342884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9456" y="1690688"/>
                        <a:ext cx="4553088" cy="4466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77670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1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Au rayon bijouterie – </a:t>
            </a:r>
            <a:br>
              <a:rPr lang="fr-FR" dirty="0"/>
            </a:br>
            <a:r>
              <a:rPr lang="fr-FR" dirty="0"/>
              <a:t>In the </a:t>
            </a:r>
            <a:r>
              <a:rPr lang="fr-FR" dirty="0" err="1"/>
              <a:t>jewelry</a:t>
            </a:r>
            <a:r>
              <a:rPr lang="fr-FR" dirty="0"/>
              <a:t> </a:t>
            </a:r>
            <a:r>
              <a:rPr lang="fr-FR" dirty="0" err="1"/>
              <a:t>department</a:t>
            </a:r>
            <a:endParaRPr lang="en-US" dirty="0"/>
          </a:p>
        </p:txBody>
      </p:sp>
      <p:pic>
        <p:nvPicPr>
          <p:cNvPr id="25602" name="Picture 2" descr="Diamonds.net - Jewelry Strong for J.C. Penney, Macy'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517" y="1967258"/>
            <a:ext cx="6178965" cy="412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42713" y="5267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8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 collier – a necklace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130657"/>
              </p:ext>
            </p:extLst>
          </p:nvPr>
        </p:nvGraphicFramePr>
        <p:xfrm>
          <a:off x="4381500" y="2046494"/>
          <a:ext cx="3429000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Acrobat Document" r:id="rId5" imgW="3428796" imgH="3600093" progId="AcroExch.Document.DC">
                  <p:embed/>
                </p:oleObj>
              </mc:Choice>
              <mc:Fallback>
                <p:oleObj name="Acrobat Document" r:id="rId5" imgW="3428796" imgH="360009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81500" y="2046494"/>
                        <a:ext cx="3429000" cy="360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51165" y="5930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4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fr-FR" dirty="0" err="1"/>
              <a:t>aîne</a:t>
            </a:r>
            <a:r>
              <a:rPr lang="fr-FR" dirty="0"/>
              <a:t> – a </a:t>
            </a:r>
            <a:r>
              <a:rPr lang="fr-FR" dirty="0" err="1"/>
              <a:t>chain</a:t>
            </a:r>
            <a:endParaRPr lang="en-US" dirty="0"/>
          </a:p>
        </p:txBody>
      </p:sp>
      <p:pic>
        <p:nvPicPr>
          <p:cNvPr id="28674" name="Picture 2" descr="Sterling Silver Flat Chain Link Neck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20" y="2238997"/>
            <a:ext cx="4523960" cy="452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63200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8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une bague – a ring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899848"/>
              </p:ext>
            </p:extLst>
          </p:nvPr>
        </p:nvGraphicFramePr>
        <p:xfrm>
          <a:off x="4381500" y="2126008"/>
          <a:ext cx="3429000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Acrobat Document" r:id="rId5" imgW="3428796" imgH="3600093" progId="AcroExch.Document.DC">
                  <p:embed/>
                </p:oleObj>
              </mc:Choice>
              <mc:Fallback>
                <p:oleObj name="Acrobat Document" r:id="rId5" imgW="3428796" imgH="360009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81500" y="2126008"/>
                        <a:ext cx="3429000" cy="360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17426" y="6195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3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une montre – a </a:t>
            </a:r>
            <a:r>
              <a:rPr lang="fr-FR" dirty="0" err="1"/>
              <a:t>watch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302545"/>
              </p:ext>
            </p:extLst>
          </p:nvPr>
        </p:nvGraphicFramePr>
        <p:xfrm>
          <a:off x="4193346" y="2046494"/>
          <a:ext cx="3429000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Acrobat Document" r:id="rId5" imgW="3428796" imgH="3600093" progId="AcroExch.Document.DC">
                  <p:embed/>
                </p:oleObj>
              </mc:Choice>
              <mc:Fallback>
                <p:oleObj name="Acrobat Document" r:id="rId5" imgW="3428796" imgH="360009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93346" y="2046494"/>
                        <a:ext cx="3429000" cy="360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98157" y="5797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8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Au rayon sport et plein-air – </a:t>
            </a:r>
            <a:br>
              <a:rPr lang="fr-FR" dirty="0"/>
            </a:br>
            <a:r>
              <a:rPr lang="fr-FR" dirty="0"/>
              <a:t>In the </a:t>
            </a:r>
            <a:r>
              <a:rPr lang="fr-FR" dirty="0" err="1"/>
              <a:t>sporting</a:t>
            </a:r>
            <a:r>
              <a:rPr lang="fr-FR" dirty="0"/>
              <a:t> </a:t>
            </a:r>
            <a:r>
              <a:rPr lang="fr-FR" dirty="0" err="1"/>
              <a:t>goods</a:t>
            </a:r>
            <a:r>
              <a:rPr lang="fr-FR" dirty="0"/>
              <a:t> and </a:t>
            </a:r>
            <a:r>
              <a:rPr lang="fr-FR" dirty="0" err="1"/>
              <a:t>outdoor</a:t>
            </a:r>
            <a:r>
              <a:rPr lang="fr-FR" dirty="0"/>
              <a:t> </a:t>
            </a:r>
            <a:r>
              <a:rPr lang="fr-FR" dirty="0" err="1"/>
              <a:t>department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04443" y="361812"/>
            <a:ext cx="609600" cy="609600"/>
          </a:xfrm>
          <a:prstGeom prst="rect">
            <a:avLst/>
          </a:prstGeom>
        </p:spPr>
      </p:pic>
      <p:pic>
        <p:nvPicPr>
          <p:cNvPr id="1026" name="Picture 2" descr="Walmart - Leesburg, VA: Sporting Goods | Shoppes of Battery Mill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143" y="1920840"/>
            <a:ext cx="5575714" cy="418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13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des boucles (f.) d’oreilles – </a:t>
            </a:r>
            <a:r>
              <a:rPr lang="fr-FR" dirty="0" err="1"/>
              <a:t>earrings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814117"/>
              </p:ext>
            </p:extLst>
          </p:nvPr>
        </p:nvGraphicFramePr>
        <p:xfrm>
          <a:off x="4219851" y="2179016"/>
          <a:ext cx="3429000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Acrobat Document" r:id="rId5" imgW="3428796" imgH="3600093" progId="AcroExch.Document.DC">
                  <p:embed/>
                </p:oleObj>
              </mc:Choice>
              <mc:Fallback>
                <p:oleObj name="Acrobat Document" r:id="rId5" imgW="3428796" imgH="360009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19851" y="2179016"/>
                        <a:ext cx="3429000" cy="360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44200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6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 bracelet – a bracelet</a:t>
            </a:r>
            <a:endParaRPr lang="en-US" dirty="0"/>
          </a:p>
        </p:txBody>
      </p:sp>
      <p:pic>
        <p:nvPicPr>
          <p:cNvPr id="29698" name="Picture 2" descr="4Pcs Elegant Women's Crystal Rose Flower Bangle Cuff Bracelet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367" y="1690688"/>
            <a:ext cx="4855265" cy="485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30678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6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en or – in gold</a:t>
            </a:r>
            <a:endParaRPr lang="en-US" dirty="0"/>
          </a:p>
        </p:txBody>
      </p:sp>
      <p:sp>
        <p:nvSpPr>
          <p:cNvPr id="4" name="AutoShape 4" descr="Shop 14k Yellow Gold-filled Figaro Link Chain Necklace (18-36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6" name="Picture 6" descr="Shop 14k Yellow Gold-filled Figaro Link Chain Necklace (18-36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694" y="2084878"/>
            <a:ext cx="3578087" cy="357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39131" y="4183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7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en argent – in </a:t>
            </a:r>
            <a:r>
              <a:rPr lang="fr-FR" dirty="0" err="1"/>
              <a:t>silver</a:t>
            </a:r>
            <a:endParaRPr lang="en-US" dirty="0"/>
          </a:p>
        </p:txBody>
      </p:sp>
      <p:pic>
        <p:nvPicPr>
          <p:cNvPr id="31746" name="Picture 2" descr="Giani Bernini Sterling Silver Necklace, 16-24&quot; Diamond Cut Rop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16" y="2158151"/>
            <a:ext cx="3154018" cy="38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11409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en diamant – </a:t>
            </a:r>
            <a:r>
              <a:rPr lang="fr-FR" dirty="0" err="1"/>
              <a:t>diamond</a:t>
            </a:r>
            <a:endParaRPr lang="en-US" dirty="0"/>
          </a:p>
        </p:txBody>
      </p:sp>
      <p:pic>
        <p:nvPicPr>
          <p:cNvPr id="32770" name="Picture 2" descr="Leo Diamond Necklace 5/8 ct tw Diamonds 14K White Gold | Women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321" y="2235269"/>
            <a:ext cx="3697357" cy="369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77670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5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cher / chère – </a:t>
            </a:r>
            <a:r>
              <a:rPr lang="fr-FR" dirty="0" err="1"/>
              <a:t>expensive</a:t>
            </a:r>
            <a:endParaRPr lang="en-US" dirty="0"/>
          </a:p>
        </p:txBody>
      </p:sp>
      <p:pic>
        <p:nvPicPr>
          <p:cNvPr id="33794" name="Picture 2" descr="Is Nepal Expensive to Travel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90688"/>
            <a:ext cx="594360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57182" y="5665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8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/>
              <a:t>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324062" cy="626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/>
              <a:t>1.000 </a:t>
            </a:r>
            <a:r>
              <a:rPr lang="en-US" sz="3200" dirty="0"/>
              <a:t>=</a:t>
            </a:r>
            <a:r>
              <a:rPr lang="fr-FR" sz="3200" dirty="0"/>
              <a:t> mille – one </a:t>
            </a:r>
            <a:r>
              <a:rPr lang="fr-FR" sz="3200" dirty="0" err="1"/>
              <a:t>thousand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197" y="2464904"/>
            <a:ext cx="11870637" cy="1096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2.000 = deux mille (invariable, </a:t>
            </a:r>
            <a:r>
              <a:rPr lang="fr-FR" sz="3200" dirty="0" err="1"/>
              <a:t>so</a:t>
            </a:r>
            <a:r>
              <a:rPr lang="fr-FR" sz="3200" dirty="0"/>
              <a:t> do not </a:t>
            </a:r>
            <a:r>
              <a:rPr lang="fr-FR" sz="3200" dirty="0" err="1"/>
              <a:t>add</a:t>
            </a:r>
            <a:r>
              <a:rPr lang="fr-FR" sz="3200" dirty="0"/>
              <a:t> an s </a:t>
            </a:r>
            <a:r>
              <a:rPr lang="fr-FR" sz="3200" dirty="0" err="1"/>
              <a:t>when</a:t>
            </a:r>
            <a:r>
              <a:rPr lang="fr-FR" sz="3200" dirty="0"/>
              <a:t> plural) –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3200" dirty="0" err="1"/>
              <a:t>two</a:t>
            </a:r>
            <a:r>
              <a:rPr lang="fr-FR" sz="3200" dirty="0"/>
              <a:t> </a:t>
            </a:r>
            <a:r>
              <a:rPr lang="fr-FR" sz="3200" dirty="0" err="1"/>
              <a:t>thousand</a:t>
            </a: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197" y="3711789"/>
            <a:ext cx="7961244" cy="552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1.000.000 = un million – one million</a:t>
            </a:r>
            <a:endParaRPr lang="en-US" sz="3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197" y="4335742"/>
            <a:ext cx="7961244" cy="552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3.000.000 = trois millions – </a:t>
            </a:r>
            <a:r>
              <a:rPr lang="fr-FR" sz="3200" dirty="0" err="1"/>
              <a:t>three</a:t>
            </a:r>
            <a:r>
              <a:rPr lang="fr-FR" sz="3200" dirty="0"/>
              <a:t> million</a:t>
            </a:r>
            <a:endParaRPr lang="en-US" sz="3200" dirty="0"/>
          </a:p>
        </p:txBody>
      </p: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8657" y="3655051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8599" y="4335739"/>
            <a:ext cx="609600" cy="6096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8599" y="1782556"/>
            <a:ext cx="609600" cy="6096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8599" y="24744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5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7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7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15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To </a:t>
            </a:r>
            <a:r>
              <a:rPr lang="fr-FR" dirty="0" err="1"/>
              <a:t>ask</a:t>
            </a:r>
            <a:r>
              <a:rPr lang="fr-FR" dirty="0"/>
              <a:t> about </a:t>
            </a:r>
            <a:r>
              <a:rPr lang="fr-FR" dirty="0" err="1"/>
              <a:t>prices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597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/>
              <a:t>Il coûte combien, ce vélo? – How </a:t>
            </a:r>
            <a:r>
              <a:rPr lang="fr-FR" sz="3200" dirty="0" err="1"/>
              <a:t>much</a:t>
            </a:r>
            <a:r>
              <a:rPr lang="fr-FR" sz="3200" dirty="0"/>
              <a:t> </a:t>
            </a:r>
            <a:r>
              <a:rPr lang="fr-FR" sz="3200" dirty="0" err="1"/>
              <a:t>does</a:t>
            </a:r>
            <a:r>
              <a:rPr lang="fr-FR" sz="3200" dirty="0"/>
              <a:t> </a:t>
            </a:r>
            <a:r>
              <a:rPr lang="fr-FR" sz="3200" dirty="0" err="1"/>
              <a:t>this</a:t>
            </a:r>
            <a:r>
              <a:rPr lang="fr-FR" sz="3200" dirty="0"/>
              <a:t> bike </a:t>
            </a:r>
            <a:r>
              <a:rPr lang="fr-FR" sz="3200" dirty="0" err="1"/>
              <a:t>cost</a:t>
            </a:r>
            <a:r>
              <a:rPr lang="fr-FR" sz="3200" dirty="0"/>
              <a:t>?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385391"/>
            <a:ext cx="11221278" cy="559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Elle coûte combien, cette bague? – How </a:t>
            </a:r>
            <a:r>
              <a:rPr lang="fr-FR" sz="3200" dirty="0" err="1"/>
              <a:t>much</a:t>
            </a:r>
            <a:r>
              <a:rPr lang="fr-FR" sz="3200" dirty="0"/>
              <a:t> </a:t>
            </a:r>
            <a:r>
              <a:rPr lang="fr-FR" sz="3200" dirty="0" err="1"/>
              <a:t>does</a:t>
            </a:r>
            <a:r>
              <a:rPr lang="fr-FR" sz="3200" dirty="0"/>
              <a:t> </a:t>
            </a:r>
            <a:r>
              <a:rPr lang="fr-FR" sz="3200" dirty="0" err="1"/>
              <a:t>this</a:t>
            </a:r>
            <a:r>
              <a:rPr lang="fr-FR" sz="3200" dirty="0"/>
              <a:t> ring </a:t>
            </a:r>
            <a:r>
              <a:rPr lang="fr-FR" sz="3200" dirty="0" err="1"/>
              <a:t>cost</a:t>
            </a:r>
            <a:r>
              <a:rPr lang="fr-FR" sz="3200" dirty="0"/>
              <a:t>?</a:t>
            </a: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69505" y="2989674"/>
            <a:ext cx="10515600" cy="1030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Il / Elle coûte 4.000 FCFA. – It </a:t>
            </a:r>
            <a:r>
              <a:rPr lang="fr-FR" sz="3200" dirty="0" err="1"/>
              <a:t>costs</a:t>
            </a:r>
            <a:r>
              <a:rPr lang="fr-FR" sz="3200" dirty="0"/>
              <a:t> 4,000 CFA Francs. (This </a:t>
            </a:r>
            <a:r>
              <a:rPr lang="fr-FR" sz="3200" dirty="0" err="1"/>
              <a:t>is</a:t>
            </a:r>
            <a:r>
              <a:rPr lang="fr-FR" sz="3200" dirty="0"/>
              <a:t> a </a:t>
            </a:r>
            <a:r>
              <a:rPr lang="fr-FR" sz="3200" dirty="0" err="1"/>
              <a:t>currency</a:t>
            </a:r>
            <a:r>
              <a:rPr lang="fr-FR" sz="3200" dirty="0"/>
              <a:t> </a:t>
            </a:r>
            <a:r>
              <a:rPr lang="fr-FR" sz="3200" dirty="0" err="1"/>
              <a:t>used</a:t>
            </a:r>
            <a:r>
              <a:rPr lang="fr-FR" sz="3200" dirty="0"/>
              <a:t> in the country of </a:t>
            </a:r>
            <a:r>
              <a:rPr lang="fr-FR" sz="3200" dirty="0" err="1"/>
              <a:t>Senegal</a:t>
            </a:r>
            <a:r>
              <a:rPr lang="fr-FR" sz="3200" dirty="0"/>
              <a:t> in </a:t>
            </a:r>
            <a:r>
              <a:rPr lang="fr-FR" sz="3200" dirty="0" err="1"/>
              <a:t>Africa</a:t>
            </a:r>
            <a:r>
              <a:rPr lang="fr-FR" sz="3200" dirty="0"/>
              <a:t>.)</a:t>
            </a:r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020171"/>
            <a:ext cx="10515600" cy="60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Ils sont en solde, les colliers? – Are the </a:t>
            </a:r>
            <a:r>
              <a:rPr lang="fr-FR" sz="3200" dirty="0" err="1"/>
              <a:t>necklaces</a:t>
            </a:r>
            <a:r>
              <a:rPr lang="fr-FR" sz="3200" dirty="0"/>
              <a:t> on sale?</a:t>
            </a:r>
            <a:endParaRPr lang="en-US" sz="3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4567716"/>
            <a:ext cx="10515600" cy="60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Elles sont en solde, les montres? – Are the </a:t>
            </a:r>
            <a:r>
              <a:rPr lang="fr-FR" sz="3200" dirty="0" err="1"/>
              <a:t>watches</a:t>
            </a:r>
            <a:r>
              <a:rPr lang="fr-FR" sz="3200" dirty="0"/>
              <a:t> on sale?</a:t>
            </a:r>
            <a:endParaRPr lang="en-US" sz="3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69504" y="5095185"/>
            <a:ext cx="10515601" cy="921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Oui, ils/elles sont soldé(e)s à 6.500 FCFA. –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3200" dirty="0" err="1"/>
              <a:t>Yes</a:t>
            </a:r>
            <a:r>
              <a:rPr lang="fr-FR" sz="3200" dirty="0"/>
              <a:t>, </a:t>
            </a:r>
            <a:r>
              <a:rPr lang="fr-FR" sz="3200" dirty="0" err="1"/>
              <a:t>they</a:t>
            </a:r>
            <a:r>
              <a:rPr lang="fr-FR" sz="3200" dirty="0"/>
              <a:t> are </a:t>
            </a:r>
            <a:r>
              <a:rPr lang="fr-FR" sz="3200" dirty="0" err="1"/>
              <a:t>sold</a:t>
            </a:r>
            <a:r>
              <a:rPr lang="fr-FR" sz="3200" dirty="0"/>
              <a:t> at 6,500 CFA Francs.</a:t>
            </a:r>
            <a:endParaRPr lang="en-US" sz="3200" dirty="0"/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28600" y="1775791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76639" y="2288381"/>
            <a:ext cx="609600" cy="6096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42900" y="3123248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76639" y="3910939"/>
            <a:ext cx="609600" cy="6096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28600" y="4491933"/>
            <a:ext cx="609600" cy="6096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76639" y="52894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6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1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75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01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951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To </a:t>
            </a:r>
            <a:r>
              <a:rPr lang="fr-FR" dirty="0" err="1"/>
              <a:t>make</a:t>
            </a:r>
            <a:r>
              <a:rPr lang="fr-FR" dirty="0"/>
              <a:t> a </a:t>
            </a:r>
            <a:r>
              <a:rPr lang="fr-FR" dirty="0" err="1"/>
              <a:t>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59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dirty="0"/>
              <a:t>Vous avez décidé? – Have </a:t>
            </a:r>
            <a:r>
              <a:rPr lang="fr-FR" sz="3200" dirty="0" err="1"/>
              <a:t>you</a:t>
            </a:r>
            <a:r>
              <a:rPr lang="fr-FR" sz="3200" dirty="0"/>
              <a:t> </a:t>
            </a:r>
            <a:r>
              <a:rPr lang="fr-FR" sz="3200" dirty="0" err="1"/>
              <a:t>decided</a:t>
            </a:r>
            <a:r>
              <a:rPr lang="fr-FR" sz="3200" dirty="0"/>
              <a:t>?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42391" y="2387807"/>
            <a:ext cx="10515600" cy="559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Je ne sais pas quoi choisir. – I don’t know what to </a:t>
            </a:r>
            <a:r>
              <a:rPr lang="fr-FR" sz="3200" dirty="0" err="1"/>
              <a:t>choose</a:t>
            </a:r>
            <a:r>
              <a:rPr lang="fr-FR" sz="3200" dirty="0"/>
              <a:t>.</a:t>
            </a: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42391" y="2868060"/>
            <a:ext cx="10515600" cy="559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Je n’arrive pas à me décider. – I </a:t>
            </a:r>
            <a:r>
              <a:rPr lang="fr-FR" sz="3200" dirty="0" err="1"/>
              <a:t>can’t</a:t>
            </a:r>
            <a:r>
              <a:rPr lang="fr-FR" sz="3200" dirty="0"/>
              <a:t> </a:t>
            </a:r>
            <a:r>
              <a:rPr lang="fr-FR" sz="3200" dirty="0" err="1"/>
              <a:t>decide</a:t>
            </a:r>
            <a:r>
              <a:rPr lang="fr-FR" sz="3200" dirty="0"/>
              <a:t>.</a:t>
            </a:r>
            <a:endParaRPr lang="en-US" sz="3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3427827"/>
            <a:ext cx="10515600" cy="559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Je peux vous montrer…? – Can I show </a:t>
            </a:r>
            <a:r>
              <a:rPr lang="fr-FR" sz="3200" dirty="0" err="1"/>
              <a:t>you</a:t>
            </a:r>
            <a:r>
              <a:rPr lang="fr-FR" sz="3200" dirty="0"/>
              <a:t>…?</a:t>
            </a:r>
            <a:endParaRPr lang="en-US" sz="3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23661" y="5182430"/>
            <a:ext cx="10515600" cy="112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Non, je trouve qu’elles sont </a:t>
            </a:r>
            <a:r>
              <a:rPr lang="fr-FR" sz="3200" b="1" dirty="0"/>
              <a:t>un peu trop </a:t>
            </a:r>
            <a:r>
              <a:rPr lang="fr-FR" sz="3200" dirty="0"/>
              <a:t>chères. –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No, I </a:t>
            </a:r>
            <a:r>
              <a:rPr lang="fr-FR" sz="3200" dirty="0" err="1"/>
              <a:t>think</a:t>
            </a:r>
            <a:r>
              <a:rPr lang="fr-FR" sz="3200" dirty="0"/>
              <a:t> </a:t>
            </a:r>
            <a:r>
              <a:rPr lang="fr-FR" sz="3200" dirty="0" err="1"/>
              <a:t>they’re</a:t>
            </a:r>
            <a:r>
              <a:rPr lang="fr-FR" sz="3200" dirty="0"/>
              <a:t> </a:t>
            </a:r>
            <a:r>
              <a:rPr lang="fr-FR" sz="3200" b="1" dirty="0"/>
              <a:t>a </a:t>
            </a:r>
            <a:r>
              <a:rPr lang="fr-FR" sz="3200" b="1" dirty="0" err="1"/>
              <a:t>little</a:t>
            </a:r>
            <a:r>
              <a:rPr lang="fr-FR" sz="3200" b="1" dirty="0"/>
              <a:t> </a:t>
            </a:r>
            <a:r>
              <a:rPr lang="fr-FR" sz="3200" b="1" dirty="0" err="1"/>
              <a:t>too</a:t>
            </a:r>
            <a:r>
              <a:rPr lang="fr-FR" sz="3200" b="1" dirty="0"/>
              <a:t> </a:t>
            </a:r>
            <a:r>
              <a:rPr lang="fr-FR" sz="3200" dirty="0" err="1"/>
              <a:t>expensive</a:t>
            </a:r>
            <a:r>
              <a:rPr lang="fr-FR" sz="3200" dirty="0"/>
              <a:t>.</a:t>
            </a:r>
            <a:endParaRPr lang="en-US" sz="3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97836" y="4060480"/>
            <a:ext cx="10515600" cy="112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Ex: Je peux vous montrer les bagues en or? –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      Can I show </a:t>
            </a:r>
            <a:r>
              <a:rPr lang="fr-FR" sz="3200" dirty="0" err="1"/>
              <a:t>you</a:t>
            </a:r>
            <a:r>
              <a:rPr lang="fr-FR" sz="3200" dirty="0"/>
              <a:t> the gold rings?</a:t>
            </a:r>
            <a:endParaRPr lang="en-US" sz="3200" dirty="0"/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28600" y="1776999"/>
            <a:ext cx="609600" cy="6096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35496" y="2286796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35496" y="2796593"/>
            <a:ext cx="609600" cy="6096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28600" y="3719237"/>
            <a:ext cx="609600" cy="6096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14061" y="51824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7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7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3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91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4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To </a:t>
            </a:r>
            <a:r>
              <a:rPr lang="fr-FR" dirty="0" err="1"/>
              <a:t>make</a:t>
            </a:r>
            <a:r>
              <a:rPr lang="fr-FR" dirty="0"/>
              <a:t> a </a:t>
            </a:r>
            <a:r>
              <a:rPr lang="fr-FR" dirty="0" err="1"/>
              <a:t>decision</a:t>
            </a:r>
            <a:r>
              <a:rPr lang="fr-FR" dirty="0"/>
              <a:t> (</a:t>
            </a:r>
            <a:r>
              <a:rPr lang="fr-FR" dirty="0" err="1"/>
              <a:t>cont’d</a:t>
            </a:r>
            <a:r>
              <a:rPr lang="fr-FR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103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3200" dirty="0"/>
              <a:t>Regardez, ce bracelet est </a:t>
            </a:r>
            <a:r>
              <a:rPr lang="fr-FR" sz="3200" b="1" dirty="0"/>
              <a:t>bon marché</a:t>
            </a:r>
            <a:r>
              <a:rPr lang="fr-FR" sz="3200" dirty="0"/>
              <a:t>! – </a:t>
            </a:r>
          </a:p>
          <a:p>
            <a:pPr marL="0" indent="0">
              <a:buNone/>
            </a:pPr>
            <a:r>
              <a:rPr lang="fr-FR" sz="3200" dirty="0"/>
              <a:t>Look, </a:t>
            </a:r>
            <a:r>
              <a:rPr lang="fr-FR" sz="3200" dirty="0" err="1"/>
              <a:t>this</a:t>
            </a:r>
            <a:r>
              <a:rPr lang="fr-FR" sz="3200" dirty="0"/>
              <a:t> bracelet </a:t>
            </a:r>
            <a:r>
              <a:rPr lang="fr-FR" sz="3200" dirty="0" err="1"/>
              <a:t>is</a:t>
            </a:r>
            <a:r>
              <a:rPr lang="fr-FR" sz="3200" dirty="0"/>
              <a:t> </a:t>
            </a:r>
            <a:r>
              <a:rPr lang="fr-FR" sz="3200" b="1" dirty="0" err="1"/>
              <a:t>inexpensive</a:t>
            </a:r>
            <a:r>
              <a:rPr lang="fr-FR" sz="3200" dirty="0"/>
              <a:t>!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27922" y="2970902"/>
            <a:ext cx="10515600" cy="10103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Oui, c’est une bonne affaire! –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3200" dirty="0" err="1"/>
              <a:t>Yes</a:t>
            </a:r>
            <a:r>
              <a:rPr lang="fr-FR" sz="3200" dirty="0"/>
              <a:t>, </a:t>
            </a:r>
            <a:r>
              <a:rPr lang="fr-FR" sz="3200" dirty="0" err="1"/>
              <a:t>it’s</a:t>
            </a:r>
            <a:r>
              <a:rPr lang="fr-FR" sz="3200" dirty="0"/>
              <a:t> a </a:t>
            </a:r>
            <a:r>
              <a:rPr lang="fr-FR" sz="3200" dirty="0" err="1"/>
              <a:t>great</a:t>
            </a:r>
            <a:r>
              <a:rPr lang="fr-FR" sz="3200" dirty="0"/>
              <a:t> deal!</a:t>
            </a:r>
            <a:endParaRPr lang="en-US" sz="320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1690688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4156" y="28359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4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 cerf-volant – a kite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763814"/>
              </p:ext>
            </p:extLst>
          </p:nvPr>
        </p:nvGraphicFramePr>
        <p:xfrm>
          <a:off x="3786325" y="1690688"/>
          <a:ext cx="4619349" cy="4619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Acrobat Document" r:id="rId5" imgW="3428796" imgH="3428841" progId="AcroExch.Document.DC">
                  <p:embed/>
                </p:oleObj>
              </mc:Choice>
              <mc:Fallback>
                <p:oleObj name="Acrobat Document" r:id="rId5" imgW="3428796" imgH="342884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86325" y="1690688"/>
                        <a:ext cx="4619349" cy="4619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78887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4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 coupe-vent – a </a:t>
            </a:r>
            <a:r>
              <a:rPr lang="fr-FR" dirty="0" err="1"/>
              <a:t>windbreaker</a:t>
            </a:r>
            <a:endParaRPr lang="en-US" dirty="0"/>
          </a:p>
        </p:txBody>
      </p:sp>
      <p:pic>
        <p:nvPicPr>
          <p:cNvPr id="21506" name="Picture 2" descr="Lightweight Windbreaker Jacket | Independent Trading Compa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21" y="1575324"/>
            <a:ext cx="4185561" cy="488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88487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une canne à pêche – a </a:t>
            </a:r>
            <a:r>
              <a:rPr lang="fr-FR" dirty="0" err="1"/>
              <a:t>fishing</a:t>
            </a:r>
            <a:r>
              <a:rPr lang="fr-FR" dirty="0"/>
              <a:t> pole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21809"/>
              </p:ext>
            </p:extLst>
          </p:nvPr>
        </p:nvGraphicFramePr>
        <p:xfrm>
          <a:off x="4021068" y="2311538"/>
          <a:ext cx="3495675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Acrobat Document" r:id="rId5" imgW="3495325" imgH="3600093" progId="AcroExch.Document.DC">
                  <p:embed/>
                </p:oleObj>
              </mc:Choice>
              <mc:Fallback>
                <p:oleObj name="Acrobat Document" r:id="rId5" imgW="3495325" imgH="360009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21068" y="2311538"/>
                        <a:ext cx="3495675" cy="360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41495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0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une tente – a </a:t>
            </a:r>
            <a:r>
              <a:rPr lang="fr-FR" dirty="0" err="1"/>
              <a:t>tent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295695"/>
              </p:ext>
            </p:extLst>
          </p:nvPr>
        </p:nvGraphicFramePr>
        <p:xfrm>
          <a:off x="4193347" y="1690688"/>
          <a:ext cx="4089262" cy="42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Acrobat Document" r:id="rId5" imgW="3428796" imgH="3600093" progId="AcroExch.Document.DC">
                  <p:embed/>
                </p:oleObj>
              </mc:Choice>
              <mc:Fallback>
                <p:oleObj name="Acrobat Document" r:id="rId5" imgW="3428796" imgH="360009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93347" y="1690688"/>
                        <a:ext cx="4089262" cy="42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72869" y="5532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1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une glacière – a </a:t>
            </a:r>
            <a:r>
              <a:rPr lang="fr-FR" dirty="0" err="1"/>
              <a:t>cooler</a:t>
            </a:r>
            <a:endParaRPr lang="en-US" dirty="0"/>
          </a:p>
        </p:txBody>
      </p:sp>
      <p:pic>
        <p:nvPicPr>
          <p:cNvPr id="22530" name="Picture 2" descr="Coleman 48-Quart Performance 3-Day Heavy-Duty Cooler, Bl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1918252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63200" y="5797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2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 skate(</a:t>
            </a:r>
            <a:r>
              <a:rPr lang="fr-FR" dirty="0" err="1"/>
              <a:t>board</a:t>
            </a:r>
            <a:r>
              <a:rPr lang="fr-FR" dirty="0"/>
              <a:t>) – a skateboard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385057"/>
              </p:ext>
            </p:extLst>
          </p:nvPr>
        </p:nvGraphicFramePr>
        <p:xfrm>
          <a:off x="4381500" y="2112755"/>
          <a:ext cx="3429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Acrobat Document" r:id="rId5" imgW="3428796" imgH="3428841" progId="AcroExch.Document.DC">
                  <p:embed/>
                </p:oleObj>
              </mc:Choice>
              <mc:Fallback>
                <p:oleObj name="Acrobat Document" r:id="rId5" imgW="3428796" imgH="342884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81500" y="2112755"/>
                        <a:ext cx="3429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88487" y="723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2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532</Words>
  <Application>Microsoft Office PowerPoint</Application>
  <PresentationFormat>Widescreen</PresentationFormat>
  <Paragraphs>65</Paragraphs>
  <Slides>39</Slides>
  <Notes>0</Notes>
  <HiddenSlides>0</HiddenSlides>
  <MMClips>51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Adobe Acrobat Document</vt:lpstr>
      <vt:lpstr>French 1 Chapitre 7</vt:lpstr>
      <vt:lpstr>Dans une grande surface –  In a department store</vt:lpstr>
      <vt:lpstr>Au rayon sport et plein-air –  In the sporting goods and outdoor department</vt:lpstr>
      <vt:lpstr>un cerf-volant – a kite</vt:lpstr>
      <vt:lpstr>un coupe-vent – a windbreaker</vt:lpstr>
      <vt:lpstr>une canne à pêche – a fishing pole</vt:lpstr>
      <vt:lpstr>une tente – a tent</vt:lpstr>
      <vt:lpstr>une glacière – a cooler</vt:lpstr>
      <vt:lpstr>un skate(board) – a skateboard</vt:lpstr>
      <vt:lpstr>un vélo tout terrain (un VTT) –  a mountain bike</vt:lpstr>
      <vt:lpstr>des chaussures (f.) de randonnée –  hiking boots</vt:lpstr>
      <vt:lpstr>un maillot de bain – a bathing suit</vt:lpstr>
      <vt:lpstr>un masque de plongée – a diving mask</vt:lpstr>
      <vt:lpstr>une planche de surf – a surfboard</vt:lpstr>
      <vt:lpstr>un tuba – a snorkel</vt:lpstr>
      <vt:lpstr>des palmes (f.) - flippers</vt:lpstr>
      <vt:lpstr>des jumelles (f.) - binoculars</vt:lpstr>
      <vt:lpstr>Au rayon maroquinerie –  In the leather goods department</vt:lpstr>
      <vt:lpstr>des gants (m.) - gloves</vt:lpstr>
      <vt:lpstr>un porte-monnaie – a coin purse</vt:lpstr>
      <vt:lpstr>un sac (à main) – a purse / a handbag</vt:lpstr>
      <vt:lpstr>un portefeuille – a wallet</vt:lpstr>
      <vt:lpstr>un parapluie – an umbrella</vt:lpstr>
      <vt:lpstr>une ceinture – a belt</vt:lpstr>
      <vt:lpstr>Au rayon bijouterie –  In the jewelry department</vt:lpstr>
      <vt:lpstr>un collier – a necklace</vt:lpstr>
      <vt:lpstr>une chaîne – a chain</vt:lpstr>
      <vt:lpstr>une bague – a ring</vt:lpstr>
      <vt:lpstr>une montre – a watch</vt:lpstr>
      <vt:lpstr>des boucles (f.) d’oreilles – earrings</vt:lpstr>
      <vt:lpstr>un bracelet – a bracelet</vt:lpstr>
      <vt:lpstr>en or – in gold</vt:lpstr>
      <vt:lpstr>en argent – in silver</vt:lpstr>
      <vt:lpstr>en diamant – diamond</vt:lpstr>
      <vt:lpstr>cher / chère – expensive</vt:lpstr>
      <vt:lpstr>Numbers</vt:lpstr>
      <vt:lpstr>To ask about prices</vt:lpstr>
      <vt:lpstr>To make a decision</vt:lpstr>
      <vt:lpstr>To make a decision (cont’d)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1 Chapitre 7</dc:title>
  <dc:creator>MELISSA  HOPKINS</dc:creator>
  <cp:lastModifiedBy>MELISSA  HOPKINS</cp:lastModifiedBy>
  <cp:revision>12</cp:revision>
  <dcterms:created xsi:type="dcterms:W3CDTF">2020-04-20T17:54:37Z</dcterms:created>
  <dcterms:modified xsi:type="dcterms:W3CDTF">2020-04-20T19:18:39Z</dcterms:modified>
</cp:coreProperties>
</file>