
<file path=[Content_Types].xml><?xml version="1.0" encoding="utf-8"?>
<Types xmlns="http://schemas.openxmlformats.org/package/2006/content-types">
  <Default Extension="png" ContentType="image/png"/>
  <Default Extension="bin" ContentType="application/vnd.openxmlformats-officedocument.oleObject"/>
  <Default Extension="m4a" ContentType="audio/mp4"/>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73" r:id="rId11"/>
    <p:sldId id="274" r:id="rId12"/>
    <p:sldId id="275" r:id="rId13"/>
    <p:sldId id="266" r:id="rId14"/>
    <p:sldId id="267" r:id="rId15"/>
    <p:sldId id="268" r:id="rId16"/>
    <p:sldId id="271" r:id="rId17"/>
    <p:sldId id="276" r:id="rId18"/>
    <p:sldId id="282" r:id="rId19"/>
    <p:sldId id="269" r:id="rId20"/>
    <p:sldId id="272" r:id="rId21"/>
    <p:sldId id="270"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sorterViewPr>
    <p:cViewPr>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1DF58F-69A9-4FD2-8DE3-119095571A69}"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AB42D-DA08-4FA7-97BA-C2ABA7D83CAA}" type="slidenum">
              <a:rPr lang="en-US" smtClean="0"/>
              <a:t>‹#›</a:t>
            </a:fld>
            <a:endParaRPr lang="en-US"/>
          </a:p>
        </p:txBody>
      </p:sp>
    </p:spTree>
    <p:extLst>
      <p:ext uri="{BB962C8B-B14F-4D97-AF65-F5344CB8AC3E}">
        <p14:creationId xmlns:p14="http://schemas.microsoft.com/office/powerpoint/2010/main" val="4194346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1DF58F-69A9-4FD2-8DE3-119095571A69}"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AB42D-DA08-4FA7-97BA-C2ABA7D83CAA}" type="slidenum">
              <a:rPr lang="en-US" smtClean="0"/>
              <a:t>‹#›</a:t>
            </a:fld>
            <a:endParaRPr lang="en-US"/>
          </a:p>
        </p:txBody>
      </p:sp>
    </p:spTree>
    <p:extLst>
      <p:ext uri="{BB962C8B-B14F-4D97-AF65-F5344CB8AC3E}">
        <p14:creationId xmlns:p14="http://schemas.microsoft.com/office/powerpoint/2010/main" val="346845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1DF58F-69A9-4FD2-8DE3-119095571A69}"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AB42D-DA08-4FA7-97BA-C2ABA7D83CAA}" type="slidenum">
              <a:rPr lang="en-US" smtClean="0"/>
              <a:t>‹#›</a:t>
            </a:fld>
            <a:endParaRPr lang="en-US"/>
          </a:p>
        </p:txBody>
      </p:sp>
    </p:spTree>
    <p:extLst>
      <p:ext uri="{BB962C8B-B14F-4D97-AF65-F5344CB8AC3E}">
        <p14:creationId xmlns:p14="http://schemas.microsoft.com/office/powerpoint/2010/main" val="300646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1DF58F-69A9-4FD2-8DE3-119095571A69}"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AB42D-DA08-4FA7-97BA-C2ABA7D83CAA}" type="slidenum">
              <a:rPr lang="en-US" smtClean="0"/>
              <a:t>‹#›</a:t>
            </a:fld>
            <a:endParaRPr lang="en-US"/>
          </a:p>
        </p:txBody>
      </p:sp>
    </p:spTree>
    <p:extLst>
      <p:ext uri="{BB962C8B-B14F-4D97-AF65-F5344CB8AC3E}">
        <p14:creationId xmlns:p14="http://schemas.microsoft.com/office/powerpoint/2010/main" val="273103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1DF58F-69A9-4FD2-8DE3-119095571A69}"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AB42D-DA08-4FA7-97BA-C2ABA7D83CAA}" type="slidenum">
              <a:rPr lang="en-US" smtClean="0"/>
              <a:t>‹#›</a:t>
            </a:fld>
            <a:endParaRPr lang="en-US"/>
          </a:p>
        </p:txBody>
      </p:sp>
    </p:spTree>
    <p:extLst>
      <p:ext uri="{BB962C8B-B14F-4D97-AF65-F5344CB8AC3E}">
        <p14:creationId xmlns:p14="http://schemas.microsoft.com/office/powerpoint/2010/main" val="623590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1DF58F-69A9-4FD2-8DE3-119095571A69}"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AB42D-DA08-4FA7-97BA-C2ABA7D83CAA}" type="slidenum">
              <a:rPr lang="en-US" smtClean="0"/>
              <a:t>‹#›</a:t>
            </a:fld>
            <a:endParaRPr lang="en-US"/>
          </a:p>
        </p:txBody>
      </p:sp>
    </p:spTree>
    <p:extLst>
      <p:ext uri="{BB962C8B-B14F-4D97-AF65-F5344CB8AC3E}">
        <p14:creationId xmlns:p14="http://schemas.microsoft.com/office/powerpoint/2010/main" val="3266831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1DF58F-69A9-4FD2-8DE3-119095571A69}" type="datetimeFigureOut">
              <a:rPr lang="en-US" smtClean="0"/>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1AB42D-DA08-4FA7-97BA-C2ABA7D83CAA}" type="slidenum">
              <a:rPr lang="en-US" smtClean="0"/>
              <a:t>‹#›</a:t>
            </a:fld>
            <a:endParaRPr lang="en-US"/>
          </a:p>
        </p:txBody>
      </p:sp>
    </p:spTree>
    <p:extLst>
      <p:ext uri="{BB962C8B-B14F-4D97-AF65-F5344CB8AC3E}">
        <p14:creationId xmlns:p14="http://schemas.microsoft.com/office/powerpoint/2010/main" val="41252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1DF58F-69A9-4FD2-8DE3-119095571A69}" type="datetimeFigureOut">
              <a:rPr lang="en-US" smtClean="0"/>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1AB42D-DA08-4FA7-97BA-C2ABA7D83CAA}" type="slidenum">
              <a:rPr lang="en-US" smtClean="0"/>
              <a:t>‹#›</a:t>
            </a:fld>
            <a:endParaRPr lang="en-US"/>
          </a:p>
        </p:txBody>
      </p:sp>
    </p:spTree>
    <p:extLst>
      <p:ext uri="{BB962C8B-B14F-4D97-AF65-F5344CB8AC3E}">
        <p14:creationId xmlns:p14="http://schemas.microsoft.com/office/powerpoint/2010/main" val="3235556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DF58F-69A9-4FD2-8DE3-119095571A69}" type="datetimeFigureOut">
              <a:rPr lang="en-US" smtClean="0"/>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1AB42D-DA08-4FA7-97BA-C2ABA7D83CAA}" type="slidenum">
              <a:rPr lang="en-US" smtClean="0"/>
              <a:t>‹#›</a:t>
            </a:fld>
            <a:endParaRPr lang="en-US"/>
          </a:p>
        </p:txBody>
      </p:sp>
    </p:spTree>
    <p:extLst>
      <p:ext uri="{BB962C8B-B14F-4D97-AF65-F5344CB8AC3E}">
        <p14:creationId xmlns:p14="http://schemas.microsoft.com/office/powerpoint/2010/main" val="1006286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1DF58F-69A9-4FD2-8DE3-119095571A69}"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AB42D-DA08-4FA7-97BA-C2ABA7D83CAA}" type="slidenum">
              <a:rPr lang="en-US" smtClean="0"/>
              <a:t>‹#›</a:t>
            </a:fld>
            <a:endParaRPr lang="en-US"/>
          </a:p>
        </p:txBody>
      </p:sp>
    </p:spTree>
    <p:extLst>
      <p:ext uri="{BB962C8B-B14F-4D97-AF65-F5344CB8AC3E}">
        <p14:creationId xmlns:p14="http://schemas.microsoft.com/office/powerpoint/2010/main" val="3443316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1DF58F-69A9-4FD2-8DE3-119095571A69}"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AB42D-DA08-4FA7-97BA-C2ABA7D83CAA}" type="slidenum">
              <a:rPr lang="en-US" smtClean="0"/>
              <a:t>‹#›</a:t>
            </a:fld>
            <a:endParaRPr lang="en-US"/>
          </a:p>
        </p:txBody>
      </p:sp>
    </p:spTree>
    <p:extLst>
      <p:ext uri="{BB962C8B-B14F-4D97-AF65-F5344CB8AC3E}">
        <p14:creationId xmlns:p14="http://schemas.microsoft.com/office/powerpoint/2010/main" val="309186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DF58F-69A9-4FD2-8DE3-119095571A69}" type="datetimeFigureOut">
              <a:rPr lang="en-US" smtClean="0"/>
              <a:t>4/20/2020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1AB42D-DA08-4FA7-97BA-C2ABA7D83CAA}" type="slidenum">
              <a:rPr lang="en-US" smtClean="0"/>
              <a:t>‹#›</a:t>
            </a:fld>
            <a:endParaRPr lang="en-US"/>
          </a:p>
        </p:txBody>
      </p:sp>
    </p:spTree>
    <p:extLst>
      <p:ext uri="{BB962C8B-B14F-4D97-AF65-F5344CB8AC3E}">
        <p14:creationId xmlns:p14="http://schemas.microsoft.com/office/powerpoint/2010/main" val="100489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media9.m4a"/><Relationship Id="rId7" Type="http://schemas.openxmlformats.org/officeDocument/2006/relationships/image" Target="../media/image1.png"/><Relationship Id="rId2" Type="http://schemas.microsoft.com/office/2007/relationships/media" Target="../media/media9.m4a"/><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audio" Target="../media/media11.m4a"/><Relationship Id="rId7" Type="http://schemas.openxmlformats.org/officeDocument/2006/relationships/image" Target="../media/image1.png"/><Relationship Id="rId2" Type="http://schemas.microsoft.com/office/2007/relationships/media" Target="../media/media11.m4a"/><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1.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1.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1.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1.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1.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audio" Target="../media/media18.m4a"/><Relationship Id="rId7" Type="http://schemas.openxmlformats.org/officeDocument/2006/relationships/image" Target="../media/image1.png"/><Relationship Id="rId2" Type="http://schemas.microsoft.com/office/2007/relationships/media" Target="../media/media18.m4a"/><Relationship Id="rId1" Type="http://schemas.openxmlformats.org/officeDocument/2006/relationships/vmlDrawing" Target="../drawings/vmlDrawing3.vml"/><Relationship Id="rId6" Type="http://schemas.openxmlformats.org/officeDocument/2006/relationships/image" Target="../media/image18.emf"/><Relationship Id="rId5" Type="http://schemas.openxmlformats.org/officeDocument/2006/relationships/oleObject" Target="../embeddings/oleObject3.bin"/><Relationship Id="rId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audio" Target="../media/media19.m4a"/><Relationship Id="rId7" Type="http://schemas.openxmlformats.org/officeDocument/2006/relationships/image" Target="../media/image1.png"/><Relationship Id="rId2" Type="http://schemas.microsoft.com/office/2007/relationships/media" Target="../media/media19.m4a"/><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embeddings/oleObject4.bin"/><Relationship Id="rId4"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audio" Target="../media/media20.m4a"/><Relationship Id="rId7" Type="http://schemas.openxmlformats.org/officeDocument/2006/relationships/image" Target="../media/image1.png"/><Relationship Id="rId2" Type="http://schemas.microsoft.com/office/2007/relationships/media" Target="../media/media20.m4a"/><Relationship Id="rId1" Type="http://schemas.openxmlformats.org/officeDocument/2006/relationships/vmlDrawing" Target="../drawings/vmlDrawing5.vml"/><Relationship Id="rId6" Type="http://schemas.openxmlformats.org/officeDocument/2006/relationships/image" Target="../media/image20.emf"/><Relationship Id="rId5" Type="http://schemas.openxmlformats.org/officeDocument/2006/relationships/oleObject" Target="../embeddings/oleObject5.bin"/><Relationship Id="rId4"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audio" Target="../media/media21.m4a"/><Relationship Id="rId7" Type="http://schemas.openxmlformats.org/officeDocument/2006/relationships/image" Target="../media/image1.png"/><Relationship Id="rId2" Type="http://schemas.microsoft.com/office/2007/relationships/media" Target="../media/media21.m4a"/><Relationship Id="rId1" Type="http://schemas.openxmlformats.org/officeDocument/2006/relationships/vmlDrawing" Target="../drawings/vmlDrawing6.vml"/><Relationship Id="rId6" Type="http://schemas.openxmlformats.org/officeDocument/2006/relationships/image" Target="../media/image21.emf"/><Relationship Id="rId5" Type="http://schemas.openxmlformats.org/officeDocument/2006/relationships/oleObject" Target="../embeddings/oleObject6.bin"/><Relationship Id="rId4"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2.m4a"/><Relationship Id="rId1" Type="http://schemas.microsoft.com/office/2007/relationships/media" Target="../media/media22.m4a"/><Relationship Id="rId5" Type="http://schemas.openxmlformats.org/officeDocument/2006/relationships/image" Target="../media/image1.pn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24.m4a"/><Relationship Id="rId7" Type="http://schemas.openxmlformats.org/officeDocument/2006/relationships/slideLayout" Target="../slideLayouts/slideLayout2.xml"/><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audio" Target="../media/media25.m4a"/><Relationship Id="rId5" Type="http://schemas.microsoft.com/office/2007/relationships/media" Target="../media/media25.m4a"/><Relationship Id="rId4" Type="http://schemas.openxmlformats.org/officeDocument/2006/relationships/audio" Target="../media/media24.m4a"/></Relationships>
</file>

<file path=ppt/slides/_rels/slide25.xml.rels><?xml version="1.0" encoding="UTF-8" standalone="yes"?>
<Relationships xmlns="http://schemas.openxmlformats.org/package/2006/relationships"><Relationship Id="rId8" Type="http://schemas.openxmlformats.org/officeDocument/2006/relationships/audio" Target="../media/media29.m4a"/><Relationship Id="rId3" Type="http://schemas.microsoft.com/office/2007/relationships/media" Target="../media/media27.m4a"/><Relationship Id="rId7" Type="http://schemas.microsoft.com/office/2007/relationships/media" Target="../media/media29.m4a"/><Relationship Id="rId2" Type="http://schemas.openxmlformats.org/officeDocument/2006/relationships/audio" Target="../media/media26.m4a"/><Relationship Id="rId1" Type="http://schemas.microsoft.com/office/2007/relationships/media" Target="../media/media26.m4a"/><Relationship Id="rId6" Type="http://schemas.openxmlformats.org/officeDocument/2006/relationships/audio" Target="../media/media28.m4a"/><Relationship Id="rId5" Type="http://schemas.microsoft.com/office/2007/relationships/media" Target="../media/media28.m4a"/><Relationship Id="rId10" Type="http://schemas.openxmlformats.org/officeDocument/2006/relationships/image" Target="../media/image1.png"/><Relationship Id="rId4" Type="http://schemas.openxmlformats.org/officeDocument/2006/relationships/audio" Target="../media/media27.m4a"/><Relationship Id="rId9"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audio" Target="../media/media33.m4a"/><Relationship Id="rId13" Type="http://schemas.microsoft.com/office/2007/relationships/media" Target="../media/media36.m4a"/><Relationship Id="rId3" Type="http://schemas.microsoft.com/office/2007/relationships/media" Target="../media/media31.m4a"/><Relationship Id="rId7" Type="http://schemas.microsoft.com/office/2007/relationships/media" Target="../media/media33.m4a"/><Relationship Id="rId12" Type="http://schemas.openxmlformats.org/officeDocument/2006/relationships/audio" Target="../media/media35.m4a"/><Relationship Id="rId2" Type="http://schemas.openxmlformats.org/officeDocument/2006/relationships/audio" Target="../media/media30.m4a"/><Relationship Id="rId16" Type="http://schemas.openxmlformats.org/officeDocument/2006/relationships/image" Target="../media/image1.png"/><Relationship Id="rId1" Type="http://schemas.microsoft.com/office/2007/relationships/media" Target="../media/media30.m4a"/><Relationship Id="rId6" Type="http://schemas.openxmlformats.org/officeDocument/2006/relationships/audio" Target="../media/media32.m4a"/><Relationship Id="rId11" Type="http://schemas.microsoft.com/office/2007/relationships/media" Target="../media/media35.m4a"/><Relationship Id="rId5" Type="http://schemas.microsoft.com/office/2007/relationships/media" Target="../media/media32.m4a"/><Relationship Id="rId15" Type="http://schemas.openxmlformats.org/officeDocument/2006/relationships/slideLayout" Target="../slideLayouts/slideLayout2.xml"/><Relationship Id="rId10" Type="http://schemas.openxmlformats.org/officeDocument/2006/relationships/audio" Target="../media/media34.m4a"/><Relationship Id="rId4" Type="http://schemas.openxmlformats.org/officeDocument/2006/relationships/audio" Target="../media/media31.m4a"/><Relationship Id="rId9" Type="http://schemas.microsoft.com/office/2007/relationships/media" Target="../media/media34.m4a"/><Relationship Id="rId14" Type="http://schemas.openxmlformats.org/officeDocument/2006/relationships/audio" Target="../media/media36.m4a"/></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French 1 </a:t>
            </a:r>
            <a:r>
              <a:rPr lang="en-US" dirty="0" err="1"/>
              <a:t>Chapitre</a:t>
            </a:r>
            <a:r>
              <a:rPr lang="en-US" dirty="0"/>
              <a:t> 5</a:t>
            </a:r>
          </a:p>
        </p:txBody>
      </p:sp>
      <p:sp>
        <p:nvSpPr>
          <p:cNvPr id="3" name="Subtitle 2"/>
          <p:cNvSpPr>
            <a:spLocks noGrp="1"/>
          </p:cNvSpPr>
          <p:nvPr>
            <p:ph type="subTitle" idx="1"/>
          </p:nvPr>
        </p:nvSpPr>
        <p:spPr/>
        <p:txBody>
          <a:bodyPr/>
          <a:lstStyle/>
          <a:p>
            <a:r>
              <a:rPr lang="en-US" dirty="0" err="1"/>
              <a:t>Vocabulaire</a:t>
            </a:r>
            <a:r>
              <a:rPr lang="en-US" dirty="0"/>
              <a:t> 2</a:t>
            </a:r>
          </a:p>
        </p:txBody>
      </p:sp>
    </p:spTree>
    <p:extLst>
      <p:ext uri="{BB962C8B-B14F-4D97-AF65-F5344CB8AC3E}">
        <p14:creationId xmlns:p14="http://schemas.microsoft.com/office/powerpoint/2010/main" val="28029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au zoo – to the zoo</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975264306"/>
              </p:ext>
            </p:extLst>
          </p:nvPr>
        </p:nvGraphicFramePr>
        <p:xfrm>
          <a:off x="3422484" y="1510968"/>
          <a:ext cx="5347032" cy="5347032"/>
        </p:xfrm>
        <a:graphic>
          <a:graphicData uri="http://schemas.openxmlformats.org/presentationml/2006/ole">
            <mc:AlternateContent xmlns:mc="http://schemas.openxmlformats.org/markup-compatibility/2006">
              <mc:Choice xmlns:v="urn:schemas-microsoft-com:vml" Requires="v">
                <p:oleObj spid="_x0000_s8198" name="Acrobat Document" r:id="rId5" imgW="3428796" imgH="3428841" progId="AcroExch.Document.DC">
                  <p:embed/>
                </p:oleObj>
              </mc:Choice>
              <mc:Fallback>
                <p:oleObj name="Acrobat Document" r:id="rId5" imgW="3428796" imgH="3428841" progId="AcroExch.Document.DC">
                  <p:embed/>
                  <p:pic>
                    <p:nvPicPr>
                      <p:cNvPr id="0" name=""/>
                      <p:cNvPicPr/>
                      <p:nvPr/>
                    </p:nvPicPr>
                    <p:blipFill>
                      <a:blip r:embed="rId6"/>
                      <a:stretch>
                        <a:fillRect/>
                      </a:stretch>
                    </p:blipFill>
                    <p:spPr>
                      <a:xfrm>
                        <a:off x="3422484" y="1510968"/>
                        <a:ext cx="5347032" cy="5347032"/>
                      </a:xfrm>
                      <a:prstGeom prst="rect">
                        <a:avLst/>
                      </a:prstGeom>
                    </p:spPr>
                  </p:pic>
                </p:oleObj>
              </mc:Fallback>
            </mc:AlternateContent>
          </a:graphicData>
        </a:graphic>
      </p:graphicFrame>
      <p:pic>
        <p:nvPicPr>
          <p:cNvPr id="4"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0243931" y="723106"/>
            <a:ext cx="609600" cy="609600"/>
          </a:xfrm>
          <a:prstGeom prst="rect">
            <a:avLst/>
          </a:prstGeom>
        </p:spPr>
      </p:pic>
    </p:spTree>
    <p:extLst>
      <p:ext uri="{BB962C8B-B14F-4D97-AF65-F5344CB8AC3E}">
        <p14:creationId xmlns:p14="http://schemas.microsoft.com/office/powerpoint/2010/main" val="31733744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2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à la plage – to the </a:t>
            </a:r>
            <a:r>
              <a:rPr lang="fr-FR" dirty="0" err="1"/>
              <a:t>beach</a:t>
            </a:r>
            <a:endParaRPr lang="en-US" dirty="0"/>
          </a:p>
        </p:txBody>
      </p:sp>
      <p:pic>
        <p:nvPicPr>
          <p:cNvPr id="9218" name="Picture 2" descr="The 17 Best Beaches in France - Condé Nast Trave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0621" y="1690688"/>
            <a:ext cx="6121471" cy="4591104"/>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42713" y="606287"/>
            <a:ext cx="609600" cy="609600"/>
          </a:xfrm>
          <a:prstGeom prst="rect">
            <a:avLst/>
          </a:prstGeom>
        </p:spPr>
      </p:pic>
    </p:spTree>
    <p:extLst>
      <p:ext uri="{BB962C8B-B14F-4D97-AF65-F5344CB8AC3E}">
        <p14:creationId xmlns:p14="http://schemas.microsoft.com/office/powerpoint/2010/main" val="32792164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au musée – to the </a:t>
            </a:r>
            <a:r>
              <a:rPr lang="fr-FR" dirty="0" err="1"/>
              <a:t>museum</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298259881"/>
              </p:ext>
            </p:extLst>
          </p:nvPr>
        </p:nvGraphicFramePr>
        <p:xfrm>
          <a:off x="3885347" y="1690688"/>
          <a:ext cx="4421306" cy="4593246"/>
        </p:xfrm>
        <a:graphic>
          <a:graphicData uri="http://schemas.openxmlformats.org/presentationml/2006/ole">
            <mc:AlternateContent xmlns:mc="http://schemas.openxmlformats.org/markup-compatibility/2006">
              <mc:Choice xmlns:v="urn:schemas-microsoft-com:vml" Requires="v">
                <p:oleObj spid="_x0000_s11269" name="Acrobat Document" r:id="rId5" imgW="3428796" imgH="3562037" progId="AcroExch.Document.DC">
                  <p:embed/>
                </p:oleObj>
              </mc:Choice>
              <mc:Fallback>
                <p:oleObj name="Acrobat Document" r:id="rId5" imgW="3428796" imgH="3562037" progId="AcroExch.Document.DC">
                  <p:embed/>
                  <p:pic>
                    <p:nvPicPr>
                      <p:cNvPr id="0" name=""/>
                      <p:cNvPicPr/>
                      <p:nvPr/>
                    </p:nvPicPr>
                    <p:blipFill>
                      <a:blip r:embed="rId6"/>
                      <a:stretch>
                        <a:fillRect/>
                      </a:stretch>
                    </p:blipFill>
                    <p:spPr>
                      <a:xfrm>
                        <a:off x="3885347" y="1690688"/>
                        <a:ext cx="4421306" cy="4593246"/>
                      </a:xfrm>
                      <a:prstGeom prst="rect">
                        <a:avLst/>
                      </a:prstGeom>
                    </p:spPr>
                  </p:pic>
                </p:oleObj>
              </mc:Fallback>
            </mc:AlternateContent>
          </a:graphicData>
        </a:graphic>
      </p:graphicFrame>
      <p:pic>
        <p:nvPicPr>
          <p:cNvPr id="4"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0442714" y="723106"/>
            <a:ext cx="609600" cy="609600"/>
          </a:xfrm>
          <a:prstGeom prst="rect">
            <a:avLst/>
          </a:prstGeom>
        </p:spPr>
      </p:pic>
    </p:spTree>
    <p:extLst>
      <p:ext uri="{BB962C8B-B14F-4D97-AF65-F5344CB8AC3E}">
        <p14:creationId xmlns:p14="http://schemas.microsoft.com/office/powerpoint/2010/main" val="5148995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4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Quel temps fait-il? – How </a:t>
            </a:r>
            <a:r>
              <a:rPr lang="fr-FR" dirty="0" err="1"/>
              <a:t>is</a:t>
            </a:r>
            <a:r>
              <a:rPr lang="fr-FR" dirty="0"/>
              <a:t> the </a:t>
            </a:r>
            <a:r>
              <a:rPr lang="fr-FR" dirty="0" err="1"/>
              <a:t>weather</a:t>
            </a:r>
            <a:r>
              <a:rPr lang="fr-FR" dirty="0"/>
              <a:t>?</a:t>
            </a:r>
            <a:endParaRPr lang="en-US" dirty="0"/>
          </a:p>
        </p:txBody>
      </p:sp>
      <p:pic>
        <p:nvPicPr>
          <p:cNvPr id="10242" name="Picture 2" descr="Long-range weather forecasts and why it's still impossible to ge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7791" y="1690688"/>
            <a:ext cx="6596417" cy="4394378"/>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45078" y="723106"/>
            <a:ext cx="609600" cy="609600"/>
          </a:xfrm>
          <a:prstGeom prst="rect">
            <a:avLst/>
          </a:prstGeom>
        </p:spPr>
      </p:pic>
    </p:spTree>
    <p:extLst>
      <p:ext uri="{BB962C8B-B14F-4D97-AF65-F5344CB8AC3E}">
        <p14:creationId xmlns:p14="http://schemas.microsoft.com/office/powerpoint/2010/main" val="42819372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3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Il fait beau. – The </a:t>
            </a:r>
            <a:r>
              <a:rPr lang="fr-FR" dirty="0" err="1"/>
              <a:t>weather</a:t>
            </a:r>
            <a:r>
              <a:rPr lang="fr-FR" dirty="0"/>
              <a:t> </a:t>
            </a:r>
            <a:r>
              <a:rPr lang="fr-FR" dirty="0" err="1"/>
              <a:t>is</a:t>
            </a:r>
            <a:r>
              <a:rPr lang="fr-FR" dirty="0"/>
              <a:t> </a:t>
            </a:r>
            <a:r>
              <a:rPr lang="fr-FR" dirty="0" err="1"/>
              <a:t>beautiful</a:t>
            </a:r>
            <a:r>
              <a:rPr lang="fr-FR" dirty="0"/>
              <a:t>.</a:t>
            </a:r>
            <a:endParaRPr lang="en-US" dirty="0"/>
          </a:p>
        </p:txBody>
      </p:sp>
      <p:pic>
        <p:nvPicPr>
          <p:cNvPr id="3" name="Picture 2" descr="check-the-weath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2435" y="1883391"/>
            <a:ext cx="4607129" cy="4607129"/>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80035" y="553278"/>
            <a:ext cx="609600" cy="609600"/>
          </a:xfrm>
          <a:prstGeom prst="rect">
            <a:avLst/>
          </a:prstGeom>
        </p:spPr>
      </p:pic>
    </p:spTree>
    <p:extLst>
      <p:ext uri="{BB962C8B-B14F-4D97-AF65-F5344CB8AC3E}">
        <p14:creationId xmlns:p14="http://schemas.microsoft.com/office/powerpoint/2010/main" val="6617098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Il fait chaud. – </a:t>
            </a:r>
            <a:r>
              <a:rPr lang="fr-FR" dirty="0" err="1"/>
              <a:t>It’s</a:t>
            </a:r>
            <a:r>
              <a:rPr lang="fr-FR" dirty="0"/>
              <a:t> hot.</a:t>
            </a:r>
            <a:endParaRPr lang="en-US" dirty="0"/>
          </a:p>
        </p:txBody>
      </p:sp>
      <p:pic>
        <p:nvPicPr>
          <p:cNvPr id="3" name="Picture 2" descr="sun.bm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3260" y="1569492"/>
            <a:ext cx="5020954" cy="4947313"/>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08974" y="418306"/>
            <a:ext cx="609600" cy="609600"/>
          </a:xfrm>
          <a:prstGeom prst="rect">
            <a:avLst/>
          </a:prstGeom>
        </p:spPr>
      </p:pic>
    </p:spTree>
    <p:extLst>
      <p:ext uri="{BB962C8B-B14F-4D97-AF65-F5344CB8AC3E}">
        <p14:creationId xmlns:p14="http://schemas.microsoft.com/office/powerpoint/2010/main" val="36858237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7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Il fait froid. – </a:t>
            </a:r>
            <a:r>
              <a:rPr lang="fr-FR" dirty="0" err="1"/>
              <a:t>It’s</a:t>
            </a:r>
            <a:r>
              <a:rPr lang="fr-FR" dirty="0"/>
              <a:t> cold.</a:t>
            </a:r>
            <a:endParaRPr lang="en-US" dirty="0"/>
          </a:p>
        </p:txBody>
      </p:sp>
      <p:pic>
        <p:nvPicPr>
          <p:cNvPr id="3" name="Picture 2" descr="e71a85_7155f83ffe8d4e86bf72f721fdfb9f1e.png_srb_p_199_261_75_22_0.50_1.20_0.00_png_sr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3526" y="1690688"/>
            <a:ext cx="3642403" cy="4758919"/>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78887" y="723106"/>
            <a:ext cx="609600" cy="609600"/>
          </a:xfrm>
          <a:prstGeom prst="rect">
            <a:avLst/>
          </a:prstGeom>
        </p:spPr>
      </p:pic>
    </p:spTree>
    <p:extLst>
      <p:ext uri="{BB962C8B-B14F-4D97-AF65-F5344CB8AC3E}">
        <p14:creationId xmlns:p14="http://schemas.microsoft.com/office/powerpoint/2010/main" val="6677882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Il fait mauvais. – The </a:t>
            </a:r>
            <a:r>
              <a:rPr lang="fr-FR" dirty="0" err="1"/>
              <a:t>weather</a:t>
            </a:r>
            <a:r>
              <a:rPr lang="fr-FR" dirty="0"/>
              <a:t> </a:t>
            </a:r>
            <a:r>
              <a:rPr lang="fr-FR" dirty="0" err="1"/>
              <a:t>is</a:t>
            </a:r>
            <a:r>
              <a:rPr lang="fr-FR" dirty="0"/>
              <a:t> </a:t>
            </a:r>
            <a:r>
              <a:rPr lang="fr-FR" dirty="0" err="1"/>
              <a:t>bad</a:t>
            </a:r>
            <a:r>
              <a:rPr lang="fr-FR" dirty="0"/>
              <a:t>.</a:t>
            </a:r>
            <a:endParaRPr lang="en-US" dirty="0"/>
          </a:p>
        </p:txBody>
      </p:sp>
      <p:pic>
        <p:nvPicPr>
          <p:cNvPr id="4" name="Picture 3" descr="weather-3.jp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3391" y="1690688"/>
            <a:ext cx="6294131" cy="478354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44200" y="723106"/>
            <a:ext cx="609600" cy="609600"/>
          </a:xfrm>
          <a:prstGeom prst="rect">
            <a:avLst/>
          </a:prstGeom>
        </p:spPr>
      </p:pic>
    </p:spTree>
    <p:extLst>
      <p:ext uri="{BB962C8B-B14F-4D97-AF65-F5344CB8AC3E}">
        <p14:creationId xmlns:p14="http://schemas.microsoft.com/office/powerpoint/2010/main" val="20328759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9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Il fait frais. – </a:t>
            </a:r>
            <a:r>
              <a:rPr lang="fr-FR" dirty="0" err="1"/>
              <a:t>It’s</a:t>
            </a:r>
            <a:r>
              <a:rPr lang="fr-FR" dirty="0"/>
              <a:t> cool (</a:t>
            </a:r>
            <a:r>
              <a:rPr lang="fr-FR" dirty="0" err="1"/>
              <a:t>outside</a:t>
            </a:r>
            <a:r>
              <a:rPr lang="fr-FR" dirty="0"/>
              <a:t>).</a:t>
            </a:r>
            <a:endParaRPr lang="en-US" dirty="0"/>
          </a:p>
        </p:txBody>
      </p:sp>
      <p:pic>
        <p:nvPicPr>
          <p:cNvPr id="12290" name="Picture 2" descr="Get Ready For Cool Weather With These Fall Makeup L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384" y="1690688"/>
            <a:ext cx="8705232" cy="4352616"/>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44200" y="553279"/>
            <a:ext cx="609600" cy="609600"/>
          </a:xfrm>
          <a:prstGeom prst="rect">
            <a:avLst/>
          </a:prstGeom>
        </p:spPr>
      </p:pic>
    </p:spTree>
    <p:extLst>
      <p:ext uri="{BB962C8B-B14F-4D97-AF65-F5344CB8AC3E}">
        <p14:creationId xmlns:p14="http://schemas.microsoft.com/office/powerpoint/2010/main" val="7860277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3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Il pleut. – </a:t>
            </a:r>
            <a:r>
              <a:rPr lang="fr-FR" dirty="0" err="1"/>
              <a:t>It’s</a:t>
            </a:r>
            <a:r>
              <a:rPr lang="fr-FR" dirty="0"/>
              <a:t> </a:t>
            </a:r>
            <a:r>
              <a:rPr lang="fr-FR" dirty="0" err="1"/>
              <a:t>raining</a:t>
            </a:r>
            <a:r>
              <a:rPr lang="fr-FR" dirty="0"/>
              <a:t>.</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05278058"/>
              </p:ext>
            </p:extLst>
          </p:nvPr>
        </p:nvGraphicFramePr>
        <p:xfrm>
          <a:off x="3947094" y="1970692"/>
          <a:ext cx="4050494" cy="4253019"/>
        </p:xfrm>
        <a:graphic>
          <a:graphicData uri="http://schemas.openxmlformats.org/presentationml/2006/ole">
            <mc:AlternateContent xmlns:mc="http://schemas.openxmlformats.org/markup-compatibility/2006">
              <mc:Choice xmlns:v="urn:schemas-microsoft-com:vml" Requires="v">
                <p:oleObj spid="_x0000_s14340" name="Acrobat Document" r:id="rId5" imgW="3428796" imgH="3600093" progId="AcroExch.Document.DC">
                  <p:embed/>
                </p:oleObj>
              </mc:Choice>
              <mc:Fallback>
                <p:oleObj name="Acrobat Document" r:id="rId5" imgW="3428796" imgH="3600093" progId="AcroExch.Document.DC">
                  <p:embed/>
                  <p:pic>
                    <p:nvPicPr>
                      <p:cNvPr id="0" name=""/>
                      <p:cNvPicPr/>
                      <p:nvPr/>
                    </p:nvPicPr>
                    <p:blipFill>
                      <a:blip r:embed="rId6"/>
                      <a:stretch>
                        <a:fillRect/>
                      </a:stretch>
                    </p:blipFill>
                    <p:spPr>
                      <a:xfrm>
                        <a:off x="3947094" y="1970692"/>
                        <a:ext cx="4050494" cy="4253019"/>
                      </a:xfrm>
                      <a:prstGeom prst="rect">
                        <a:avLst/>
                      </a:prstGeom>
                    </p:spPr>
                  </p:pic>
                </p:oleObj>
              </mc:Fallback>
            </mc:AlternateContent>
          </a:graphicData>
        </a:graphic>
      </p:graphicFrame>
      <p:pic>
        <p:nvPicPr>
          <p:cNvPr id="4"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0217426" y="723106"/>
            <a:ext cx="609600" cy="609600"/>
          </a:xfrm>
          <a:prstGeom prst="rect">
            <a:avLst/>
          </a:prstGeom>
        </p:spPr>
      </p:pic>
    </p:spTree>
    <p:extLst>
      <p:ext uri="{BB962C8B-B14F-4D97-AF65-F5344CB8AC3E}">
        <p14:creationId xmlns:p14="http://schemas.microsoft.com/office/powerpoint/2010/main" val="28869223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8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Où vas-tu? Je vais… -</a:t>
            </a:r>
            <a:br>
              <a:rPr lang="fr-FR" dirty="0"/>
            </a:br>
            <a:r>
              <a:rPr lang="fr-FR" dirty="0" err="1"/>
              <a:t>Where</a:t>
            </a:r>
            <a:r>
              <a:rPr lang="fr-FR" dirty="0"/>
              <a:t> are </a:t>
            </a:r>
            <a:r>
              <a:rPr lang="fr-FR" dirty="0" err="1"/>
              <a:t>you</a:t>
            </a:r>
            <a:r>
              <a:rPr lang="fr-FR" dirty="0"/>
              <a:t> </a:t>
            </a:r>
            <a:r>
              <a:rPr lang="fr-FR" dirty="0" err="1"/>
              <a:t>going</a:t>
            </a:r>
            <a:r>
              <a:rPr lang="fr-FR" dirty="0"/>
              <a:t>? </a:t>
            </a:r>
            <a:r>
              <a:rPr lang="fr-FR" dirty="0" err="1"/>
              <a:t>I’m</a:t>
            </a:r>
            <a:r>
              <a:rPr lang="fr-FR" dirty="0"/>
              <a:t> </a:t>
            </a:r>
            <a:r>
              <a:rPr lang="fr-FR" dirty="0" err="1"/>
              <a:t>going</a:t>
            </a:r>
            <a:r>
              <a:rPr lang="fr-FR" dirty="0"/>
              <a:t>…</a:t>
            </a:r>
            <a:endParaRPr lang="en-US" dirty="0"/>
          </a:p>
        </p:txBody>
      </p:sp>
      <p:sp>
        <p:nvSpPr>
          <p:cNvPr id="3" name="Content Placeholder 2"/>
          <p:cNvSpPr>
            <a:spLocks noGrp="1"/>
          </p:cNvSpPr>
          <p:nvPr>
            <p:ph idx="1"/>
          </p:nvPr>
        </p:nvSpPr>
        <p:spPr/>
        <p:txBody>
          <a:bodyPr/>
          <a:lstStyle/>
          <a:p>
            <a:pPr marL="0" indent="0">
              <a:buNone/>
            </a:pPr>
            <a:r>
              <a:rPr lang="en-US" dirty="0"/>
              <a:t>In this part of the chapter you will learn about new places to go. You will also learn to talk about the weather, how to invite someone to do something, and how to accept or decline an invitation.</a:t>
            </a: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67130" y="3696494"/>
            <a:ext cx="609600" cy="609600"/>
          </a:xfrm>
          <a:prstGeom prst="rect">
            <a:avLst/>
          </a:prstGeom>
        </p:spPr>
      </p:pic>
    </p:spTree>
    <p:extLst>
      <p:ext uri="{BB962C8B-B14F-4D97-AF65-F5344CB8AC3E}">
        <p14:creationId xmlns:p14="http://schemas.microsoft.com/office/powerpoint/2010/main" val="27617144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62"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Il neige. – </a:t>
            </a:r>
            <a:r>
              <a:rPr lang="fr-FR" dirty="0" err="1"/>
              <a:t>It’s</a:t>
            </a:r>
            <a:r>
              <a:rPr lang="fr-FR" dirty="0"/>
              <a:t> </a:t>
            </a:r>
            <a:r>
              <a:rPr lang="fr-FR" dirty="0" err="1"/>
              <a:t>snowing</a:t>
            </a:r>
            <a:r>
              <a:rPr lang="fr-FR" dirty="0"/>
              <a:t>.</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503490957"/>
              </p:ext>
            </p:extLst>
          </p:nvPr>
        </p:nvGraphicFramePr>
        <p:xfrm>
          <a:off x="3558964" y="1608800"/>
          <a:ext cx="4861707" cy="4861707"/>
        </p:xfrm>
        <a:graphic>
          <a:graphicData uri="http://schemas.openxmlformats.org/presentationml/2006/ole">
            <mc:AlternateContent xmlns:mc="http://schemas.openxmlformats.org/markup-compatibility/2006">
              <mc:Choice xmlns:v="urn:schemas-microsoft-com:vml" Requires="v">
                <p:oleObj spid="_x0000_s15364" name="Acrobat Document" r:id="rId5" imgW="3428796" imgH="3428841" progId="AcroExch.Document.DC">
                  <p:embed/>
                </p:oleObj>
              </mc:Choice>
              <mc:Fallback>
                <p:oleObj name="Acrobat Document" r:id="rId5" imgW="3428796" imgH="3428841" progId="AcroExch.Document.DC">
                  <p:embed/>
                  <p:pic>
                    <p:nvPicPr>
                      <p:cNvPr id="0" name=""/>
                      <p:cNvPicPr/>
                      <p:nvPr/>
                    </p:nvPicPr>
                    <p:blipFill>
                      <a:blip r:embed="rId6"/>
                      <a:stretch>
                        <a:fillRect/>
                      </a:stretch>
                    </p:blipFill>
                    <p:spPr>
                      <a:xfrm>
                        <a:off x="3558964" y="1608800"/>
                        <a:ext cx="4861707" cy="4861707"/>
                      </a:xfrm>
                      <a:prstGeom prst="rect">
                        <a:avLst/>
                      </a:prstGeom>
                    </p:spPr>
                  </p:pic>
                </p:oleObj>
              </mc:Fallback>
            </mc:AlternateContent>
          </a:graphicData>
        </a:graphic>
      </p:graphicFrame>
      <p:pic>
        <p:nvPicPr>
          <p:cNvPr id="4"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0363200" y="723106"/>
            <a:ext cx="609600" cy="609600"/>
          </a:xfrm>
          <a:prstGeom prst="rect">
            <a:avLst/>
          </a:prstGeom>
        </p:spPr>
      </p:pic>
    </p:spTree>
    <p:extLst>
      <p:ext uri="{BB962C8B-B14F-4D97-AF65-F5344CB8AC3E}">
        <p14:creationId xmlns:p14="http://schemas.microsoft.com/office/powerpoint/2010/main" val="9291710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Il y a du vent. – </a:t>
            </a:r>
            <a:r>
              <a:rPr lang="fr-FR" dirty="0" err="1"/>
              <a:t>It’s</a:t>
            </a:r>
            <a:r>
              <a:rPr lang="fr-FR" dirty="0"/>
              <a:t> </a:t>
            </a:r>
            <a:r>
              <a:rPr lang="fr-FR" dirty="0" err="1"/>
              <a:t>windy</a:t>
            </a:r>
            <a:r>
              <a:rPr lang="fr-FR" dirty="0"/>
              <a:t>.</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780234410"/>
              </p:ext>
            </p:extLst>
          </p:nvPr>
        </p:nvGraphicFramePr>
        <p:xfrm>
          <a:off x="3715081" y="1828800"/>
          <a:ext cx="4469120" cy="4469120"/>
        </p:xfrm>
        <a:graphic>
          <a:graphicData uri="http://schemas.openxmlformats.org/presentationml/2006/ole">
            <mc:AlternateContent xmlns:mc="http://schemas.openxmlformats.org/markup-compatibility/2006">
              <mc:Choice xmlns:v="urn:schemas-microsoft-com:vml" Requires="v">
                <p:oleObj spid="_x0000_s16388" name="Acrobat Document" r:id="rId5" imgW="3428796" imgH="3428841" progId="AcroExch.Document.DC">
                  <p:embed/>
                </p:oleObj>
              </mc:Choice>
              <mc:Fallback>
                <p:oleObj name="Acrobat Document" r:id="rId5" imgW="3428796" imgH="3428841" progId="AcroExch.Document.DC">
                  <p:embed/>
                  <p:pic>
                    <p:nvPicPr>
                      <p:cNvPr id="0" name=""/>
                      <p:cNvPicPr/>
                      <p:nvPr/>
                    </p:nvPicPr>
                    <p:blipFill>
                      <a:blip r:embed="rId6"/>
                      <a:stretch>
                        <a:fillRect/>
                      </a:stretch>
                    </p:blipFill>
                    <p:spPr>
                      <a:xfrm>
                        <a:off x="3715081" y="1828800"/>
                        <a:ext cx="4469120" cy="4469120"/>
                      </a:xfrm>
                      <a:prstGeom prst="rect">
                        <a:avLst/>
                      </a:prstGeom>
                    </p:spPr>
                  </p:pic>
                </p:oleObj>
              </mc:Fallback>
            </mc:AlternateContent>
          </a:graphicData>
        </a:graphic>
      </p:graphicFrame>
      <p:pic>
        <p:nvPicPr>
          <p:cNvPr id="4"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0402956" y="579782"/>
            <a:ext cx="609600" cy="609600"/>
          </a:xfrm>
          <a:prstGeom prst="rect">
            <a:avLst/>
          </a:prstGeom>
        </p:spPr>
      </p:pic>
    </p:spTree>
    <p:extLst>
      <p:ext uri="{BB962C8B-B14F-4D97-AF65-F5344CB8AC3E}">
        <p14:creationId xmlns:p14="http://schemas.microsoft.com/office/powerpoint/2010/main" val="32590675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Il y a du soleil. – </a:t>
            </a:r>
            <a:r>
              <a:rPr lang="fr-FR" dirty="0" err="1"/>
              <a:t>It’s</a:t>
            </a:r>
            <a:r>
              <a:rPr lang="fr-FR" dirty="0"/>
              <a:t> </a:t>
            </a:r>
            <a:r>
              <a:rPr lang="fr-FR" dirty="0" err="1"/>
              <a:t>sunny</a:t>
            </a:r>
            <a:r>
              <a:rPr lang="fr-FR" dirty="0"/>
              <a:t>.</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373321892"/>
              </p:ext>
            </p:extLst>
          </p:nvPr>
        </p:nvGraphicFramePr>
        <p:xfrm>
          <a:off x="3578604" y="1690688"/>
          <a:ext cx="4828416" cy="4828416"/>
        </p:xfrm>
        <a:graphic>
          <a:graphicData uri="http://schemas.openxmlformats.org/presentationml/2006/ole">
            <mc:AlternateContent xmlns:mc="http://schemas.openxmlformats.org/markup-compatibility/2006">
              <mc:Choice xmlns:v="urn:schemas-microsoft-com:vml" Requires="v">
                <p:oleObj spid="_x0000_s17412" name="Acrobat Document" r:id="rId5" imgW="3428796" imgH="3428841" progId="AcroExch.Document.DC">
                  <p:embed/>
                </p:oleObj>
              </mc:Choice>
              <mc:Fallback>
                <p:oleObj name="Acrobat Document" r:id="rId5" imgW="3428796" imgH="3428841" progId="AcroExch.Document.DC">
                  <p:embed/>
                  <p:pic>
                    <p:nvPicPr>
                      <p:cNvPr id="0" name=""/>
                      <p:cNvPicPr/>
                      <p:nvPr/>
                    </p:nvPicPr>
                    <p:blipFill>
                      <a:blip r:embed="rId6"/>
                      <a:stretch>
                        <a:fillRect/>
                      </a:stretch>
                    </p:blipFill>
                    <p:spPr>
                      <a:xfrm>
                        <a:off x="3578604" y="1690688"/>
                        <a:ext cx="4828416" cy="4828416"/>
                      </a:xfrm>
                      <a:prstGeom prst="rect">
                        <a:avLst/>
                      </a:prstGeom>
                    </p:spPr>
                  </p:pic>
                </p:oleObj>
              </mc:Fallback>
            </mc:AlternateContent>
          </a:graphicData>
        </a:graphic>
      </p:graphicFrame>
      <p:pic>
        <p:nvPicPr>
          <p:cNvPr id="4"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0416209" y="723106"/>
            <a:ext cx="609600" cy="609600"/>
          </a:xfrm>
          <a:prstGeom prst="rect">
            <a:avLst/>
          </a:prstGeom>
        </p:spPr>
      </p:pic>
    </p:spTree>
    <p:extLst>
      <p:ext uri="{BB962C8B-B14F-4D97-AF65-F5344CB8AC3E}">
        <p14:creationId xmlns:p14="http://schemas.microsoft.com/office/powerpoint/2010/main" val="27352438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7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Il y a des nuages. – </a:t>
            </a:r>
            <a:r>
              <a:rPr lang="fr-FR" dirty="0" err="1"/>
              <a:t>It’s</a:t>
            </a:r>
            <a:r>
              <a:rPr lang="fr-FR" dirty="0"/>
              <a:t> </a:t>
            </a:r>
            <a:r>
              <a:rPr lang="fr-FR" dirty="0" err="1"/>
              <a:t>cloudy</a:t>
            </a:r>
            <a:r>
              <a:rPr lang="fr-FR" dirty="0"/>
              <a:t>.</a:t>
            </a:r>
            <a:endParaRPr lang="en-US" dirty="0"/>
          </a:p>
        </p:txBody>
      </p:sp>
      <p:pic>
        <p:nvPicPr>
          <p:cNvPr id="13314" name="Picture 2" descr="File:Cloudy weather.jpg - Wikimedia Comm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073" y="2040038"/>
            <a:ext cx="7343011" cy="4123384"/>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14991" y="723106"/>
            <a:ext cx="609600" cy="609600"/>
          </a:xfrm>
          <a:prstGeom prst="rect">
            <a:avLst/>
          </a:prstGeom>
        </p:spPr>
      </p:pic>
    </p:spTree>
    <p:extLst>
      <p:ext uri="{BB962C8B-B14F-4D97-AF65-F5344CB8AC3E}">
        <p14:creationId xmlns:p14="http://schemas.microsoft.com/office/powerpoint/2010/main" val="18740466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4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To </a:t>
            </a:r>
            <a:r>
              <a:rPr lang="fr-FR" dirty="0" err="1"/>
              <a:t>extend</a:t>
            </a:r>
            <a:r>
              <a:rPr lang="fr-FR" dirty="0"/>
              <a:t> an invitation</a:t>
            </a:r>
            <a:endParaRPr lang="en-US" dirty="0"/>
          </a:p>
        </p:txBody>
      </p:sp>
      <p:sp>
        <p:nvSpPr>
          <p:cNvPr id="3" name="Content Placeholder 2"/>
          <p:cNvSpPr>
            <a:spLocks noGrp="1"/>
          </p:cNvSpPr>
          <p:nvPr>
            <p:ph idx="1"/>
          </p:nvPr>
        </p:nvSpPr>
        <p:spPr>
          <a:xfrm>
            <a:off x="838199" y="1774210"/>
            <a:ext cx="10762397" cy="655092"/>
          </a:xfrm>
        </p:spPr>
        <p:txBody>
          <a:bodyPr>
            <a:noAutofit/>
          </a:bodyPr>
          <a:lstStyle/>
          <a:p>
            <a:pPr marL="0" indent="0">
              <a:buNone/>
            </a:pPr>
            <a:r>
              <a:rPr lang="fr-FR" sz="3200" dirty="0"/>
              <a:t>On fait…? – </a:t>
            </a:r>
            <a:r>
              <a:rPr lang="fr-FR" sz="3200" dirty="0" err="1"/>
              <a:t>Shall</a:t>
            </a:r>
            <a:r>
              <a:rPr lang="fr-FR" sz="3200" dirty="0"/>
              <a:t> </a:t>
            </a:r>
            <a:r>
              <a:rPr lang="fr-FR" sz="3200" dirty="0" err="1"/>
              <a:t>we</a:t>
            </a:r>
            <a:r>
              <a:rPr lang="fr-FR" sz="3200" dirty="0"/>
              <a:t>…? (must </a:t>
            </a:r>
            <a:r>
              <a:rPr lang="fr-FR" sz="3200" dirty="0" err="1"/>
              <a:t>be</a:t>
            </a:r>
            <a:r>
              <a:rPr lang="fr-FR" sz="3200" dirty="0"/>
              <a:t> </a:t>
            </a:r>
            <a:r>
              <a:rPr lang="fr-FR" sz="3200" dirty="0" err="1"/>
              <a:t>used</a:t>
            </a:r>
            <a:r>
              <a:rPr lang="fr-FR" sz="3200" dirty="0"/>
              <a:t> </a:t>
            </a:r>
            <a:r>
              <a:rPr lang="fr-FR" sz="3200" dirty="0" err="1"/>
              <a:t>with</a:t>
            </a:r>
            <a:r>
              <a:rPr lang="fr-FR" sz="3200" dirty="0"/>
              <a:t> a faire expression)</a:t>
            </a:r>
            <a:endParaRPr lang="en-US" sz="3200" dirty="0"/>
          </a:p>
        </p:txBody>
      </p:sp>
      <p:sp>
        <p:nvSpPr>
          <p:cNvPr id="7" name="Content Placeholder 2"/>
          <p:cNvSpPr txBox="1">
            <a:spLocks/>
          </p:cNvSpPr>
          <p:nvPr/>
        </p:nvSpPr>
        <p:spPr>
          <a:xfrm>
            <a:off x="838200" y="2308747"/>
            <a:ext cx="8182970" cy="6550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3200" dirty="0"/>
              <a:t>Ex: On fait du jogging? – </a:t>
            </a:r>
            <a:r>
              <a:rPr lang="fr-FR" sz="3200" dirty="0" err="1"/>
              <a:t>Shall</a:t>
            </a:r>
            <a:r>
              <a:rPr lang="fr-FR" sz="3200" dirty="0"/>
              <a:t> </a:t>
            </a:r>
            <a:r>
              <a:rPr lang="fr-FR" sz="3200" dirty="0" err="1"/>
              <a:t>we</a:t>
            </a:r>
            <a:r>
              <a:rPr lang="fr-FR" sz="3200" dirty="0"/>
              <a:t> go jogging?</a:t>
            </a:r>
            <a:endParaRPr lang="en-US" sz="3200" dirty="0"/>
          </a:p>
        </p:txBody>
      </p:sp>
      <p:sp>
        <p:nvSpPr>
          <p:cNvPr id="9" name="Content Placeholder 2"/>
          <p:cNvSpPr txBox="1">
            <a:spLocks/>
          </p:cNvSpPr>
          <p:nvPr/>
        </p:nvSpPr>
        <p:spPr>
          <a:xfrm>
            <a:off x="838200" y="2843284"/>
            <a:ext cx="8182970" cy="6550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3200" dirty="0"/>
              <a:t>On va…? – How about </a:t>
            </a:r>
            <a:r>
              <a:rPr lang="fr-FR" sz="3200" dirty="0" err="1"/>
              <a:t>going</a:t>
            </a:r>
            <a:r>
              <a:rPr lang="fr-FR" sz="3200" dirty="0"/>
              <a:t> to…?</a:t>
            </a:r>
            <a:endParaRPr lang="en-US" sz="3200" dirty="0"/>
          </a:p>
        </p:txBody>
      </p:sp>
      <p:sp>
        <p:nvSpPr>
          <p:cNvPr id="10" name="Content Placeholder 2"/>
          <p:cNvSpPr txBox="1">
            <a:spLocks/>
          </p:cNvSpPr>
          <p:nvPr/>
        </p:nvSpPr>
        <p:spPr>
          <a:xfrm>
            <a:off x="838199" y="3377821"/>
            <a:ext cx="8619700" cy="6550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3200" dirty="0"/>
              <a:t>Ex: On va au lac? – How about </a:t>
            </a:r>
            <a:r>
              <a:rPr lang="fr-FR" sz="3200" dirty="0" err="1"/>
              <a:t>going</a:t>
            </a:r>
            <a:r>
              <a:rPr lang="fr-FR" sz="3200" dirty="0"/>
              <a:t> to the </a:t>
            </a:r>
            <a:r>
              <a:rPr lang="fr-FR" sz="3200" dirty="0" err="1"/>
              <a:t>lake</a:t>
            </a:r>
            <a:r>
              <a:rPr lang="fr-FR" sz="3200" dirty="0"/>
              <a:t>?</a:t>
            </a:r>
            <a:endParaRPr lang="en-US" sz="3200" dirty="0"/>
          </a:p>
        </p:txBody>
      </p:sp>
      <p:sp>
        <p:nvSpPr>
          <p:cNvPr id="12" name="Content Placeholder 2"/>
          <p:cNvSpPr txBox="1">
            <a:spLocks/>
          </p:cNvSpPr>
          <p:nvPr/>
        </p:nvSpPr>
        <p:spPr>
          <a:xfrm>
            <a:off x="838198" y="4010167"/>
            <a:ext cx="10762397" cy="17491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3200" dirty="0"/>
              <a:t>Tu as envie de…? – Do </a:t>
            </a:r>
            <a:r>
              <a:rPr lang="fr-FR" sz="3200" dirty="0" err="1"/>
              <a:t>you</a:t>
            </a:r>
            <a:r>
              <a:rPr lang="fr-FR" sz="3200" dirty="0"/>
              <a:t> </a:t>
            </a:r>
            <a:r>
              <a:rPr lang="fr-FR" sz="3200" dirty="0" err="1"/>
              <a:t>feel</a:t>
            </a:r>
            <a:r>
              <a:rPr lang="fr-FR" sz="3200" dirty="0"/>
              <a:t> </a:t>
            </a:r>
            <a:r>
              <a:rPr lang="fr-FR" sz="3200" dirty="0" err="1"/>
              <a:t>like</a:t>
            </a:r>
            <a:r>
              <a:rPr lang="fr-FR" sz="3200" dirty="0"/>
              <a:t>…? </a:t>
            </a:r>
          </a:p>
          <a:p>
            <a:pPr marL="0" indent="0">
              <a:buFont typeface="Arial" panose="020B0604020202020204" pitchFamily="34" charset="0"/>
              <a:buNone/>
            </a:pPr>
            <a:r>
              <a:rPr lang="fr-FR" sz="3200" dirty="0"/>
              <a:t>Ça te dit de…? – Do </a:t>
            </a:r>
            <a:r>
              <a:rPr lang="fr-FR" sz="3200" dirty="0" err="1"/>
              <a:t>you</a:t>
            </a:r>
            <a:r>
              <a:rPr lang="fr-FR" sz="3200" dirty="0"/>
              <a:t> </a:t>
            </a:r>
            <a:r>
              <a:rPr lang="fr-FR" sz="3200" dirty="0" err="1"/>
              <a:t>feel</a:t>
            </a:r>
            <a:r>
              <a:rPr lang="fr-FR" sz="3200" dirty="0"/>
              <a:t> </a:t>
            </a:r>
            <a:r>
              <a:rPr lang="fr-FR" sz="3200" dirty="0" err="1"/>
              <a:t>like</a:t>
            </a:r>
            <a:r>
              <a:rPr lang="fr-FR" sz="3200" dirty="0"/>
              <a:t>…?</a:t>
            </a:r>
          </a:p>
          <a:p>
            <a:pPr marL="0" indent="0">
              <a:buFont typeface="Arial" panose="020B0604020202020204" pitchFamily="34" charset="0"/>
              <a:buNone/>
            </a:pPr>
            <a:r>
              <a:rPr lang="fr-FR" sz="3200" dirty="0"/>
              <a:t>Ça vous dit de…? – Do </a:t>
            </a:r>
            <a:r>
              <a:rPr lang="fr-FR" sz="3200" dirty="0" err="1"/>
              <a:t>you</a:t>
            </a:r>
            <a:r>
              <a:rPr lang="fr-FR" sz="3200" dirty="0"/>
              <a:t> </a:t>
            </a:r>
            <a:r>
              <a:rPr lang="fr-FR" sz="3200" dirty="0" err="1"/>
              <a:t>feel</a:t>
            </a:r>
            <a:r>
              <a:rPr lang="fr-FR" sz="3200" dirty="0"/>
              <a:t> </a:t>
            </a:r>
            <a:r>
              <a:rPr lang="fr-FR" sz="3200" dirty="0" err="1"/>
              <a:t>like</a:t>
            </a:r>
            <a:r>
              <a:rPr lang="fr-FR" sz="3200" dirty="0"/>
              <a:t>…?</a:t>
            </a:r>
          </a:p>
          <a:p>
            <a:pPr marL="0" indent="0">
              <a:buFont typeface="Arial" panose="020B0604020202020204" pitchFamily="34" charset="0"/>
              <a:buNone/>
            </a:pPr>
            <a:r>
              <a:rPr lang="fr-FR" sz="3200" dirty="0"/>
              <a:t>	Note: </a:t>
            </a:r>
            <a:r>
              <a:rPr lang="fr-FR" sz="3200" dirty="0" err="1"/>
              <a:t>These</a:t>
            </a:r>
            <a:r>
              <a:rPr lang="fr-FR" sz="3200" dirty="0"/>
              <a:t> 3 expressions must </a:t>
            </a:r>
            <a:r>
              <a:rPr lang="fr-FR" sz="3200" dirty="0" err="1"/>
              <a:t>be</a:t>
            </a:r>
            <a:r>
              <a:rPr lang="fr-FR" sz="3200" dirty="0"/>
              <a:t> </a:t>
            </a:r>
            <a:r>
              <a:rPr lang="fr-FR" sz="3200" dirty="0" err="1"/>
              <a:t>followed</a:t>
            </a:r>
            <a:r>
              <a:rPr lang="fr-FR" sz="3200" dirty="0"/>
              <a:t> by an 			  infinitive </a:t>
            </a:r>
            <a:r>
              <a:rPr lang="fr-FR" sz="3200" dirty="0" err="1"/>
              <a:t>verb</a:t>
            </a:r>
            <a:r>
              <a:rPr lang="fr-FR" sz="3200" dirty="0"/>
              <a:t>. </a:t>
            </a:r>
            <a:r>
              <a:rPr lang="fr-FR" sz="3200" dirty="0" err="1"/>
              <a:t>Examples</a:t>
            </a:r>
            <a:r>
              <a:rPr lang="fr-FR" sz="3200" dirty="0"/>
              <a:t> on the </a:t>
            </a:r>
            <a:r>
              <a:rPr lang="fr-FR" sz="3200" dirty="0" err="1"/>
              <a:t>next</a:t>
            </a:r>
            <a:r>
              <a:rPr lang="fr-FR" sz="3200" dirty="0"/>
              <a:t> slide.</a:t>
            </a:r>
            <a:endParaRPr lang="en-US" sz="32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28599" y="2003947"/>
            <a:ext cx="609600" cy="609600"/>
          </a:xfrm>
          <a:prstGeom prst="rect">
            <a:avLst/>
          </a:prstGeom>
        </p:spPr>
      </p:pic>
      <p:pic>
        <p:nvPicPr>
          <p:cNvPr id="5"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28599" y="3061648"/>
            <a:ext cx="609600" cy="609600"/>
          </a:xfrm>
          <a:prstGeom prst="rect">
            <a:avLst/>
          </a:prstGeom>
        </p:spPr>
      </p:pic>
      <p:pic>
        <p:nvPicPr>
          <p:cNvPr id="6"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228597" y="4538127"/>
            <a:ext cx="609600" cy="609600"/>
          </a:xfrm>
          <a:prstGeom prst="rect">
            <a:avLst/>
          </a:prstGeom>
        </p:spPr>
      </p:pic>
    </p:spTree>
    <p:extLst>
      <p:ext uri="{BB962C8B-B14F-4D97-AF65-F5344CB8AC3E}">
        <p14:creationId xmlns:p14="http://schemas.microsoft.com/office/powerpoint/2010/main" val="112006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7062" fill="hold"/>
                                        <p:tgtEl>
                                          <p:spTgt spid="4"/>
                                        </p:tgtEl>
                                      </p:cBhvr>
                                    </p:cmd>
                                  </p:childTnLst>
                                </p:cTn>
                              </p:par>
                            </p:childTnLst>
                          </p:cTn>
                        </p:par>
                      </p:childTnLst>
                    </p:cTn>
                  </p:par>
                </p:childTnLst>
              </p:cTn>
              <p:nextCondLst>
                <p:cond evt="onClick" delay="0">
                  <p:tgtEl>
                    <p:spTgt spid="4"/>
                  </p:tgtEl>
                </p:cond>
              </p:nextCondLst>
            </p:seq>
            <p:audio>
              <p:cMediaNode vol="80000">
                <p:cTn id="28" fill="hold" display="0">
                  <p:stCondLst>
                    <p:cond delay="indefinite"/>
                  </p:stCondLst>
                  <p:endCondLst>
                    <p:cond evt="onStopAudio" delay="0">
                      <p:tgtEl>
                        <p:sldTgt/>
                      </p:tgtEl>
                    </p:cond>
                  </p:endCondLst>
                </p:cTn>
                <p:tgtEl>
                  <p:spTgt spid="4"/>
                </p:tgtEl>
              </p:cMediaNode>
            </p:audio>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5961" fill="hold"/>
                                        <p:tgtEl>
                                          <p:spTgt spid="5"/>
                                        </p:tgtEl>
                                      </p:cBhvr>
                                    </p:cmd>
                                  </p:childTnLst>
                                </p:cTn>
                              </p:par>
                            </p:childTnLst>
                          </p:cTn>
                        </p:par>
                      </p:childTnLst>
                    </p:cTn>
                  </p:par>
                </p:childTnLst>
              </p:cTn>
              <p:nextCondLst>
                <p:cond evt="onClick" delay="0">
                  <p:tgtEl>
                    <p:spTgt spid="5"/>
                  </p:tgtEl>
                </p:cond>
              </p:nextCondLst>
            </p:seq>
            <p:audio>
              <p:cMediaNode vol="80000">
                <p:cTn id="34" fill="hold" display="0">
                  <p:stCondLst>
                    <p:cond delay="indefinite"/>
                  </p:stCondLst>
                  <p:endCondLst>
                    <p:cond evt="onStopAudio" delay="0">
                      <p:tgtEl>
                        <p:sldTgt/>
                      </p:tgtEl>
                    </p:cond>
                  </p:endCondLst>
                </p:cTn>
                <p:tgtEl>
                  <p:spTgt spid="5"/>
                </p:tgtEl>
              </p:cMediaNode>
            </p:audio>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9258" fill="hold"/>
                                        <p:tgtEl>
                                          <p:spTgt spid="6"/>
                                        </p:tgtEl>
                                      </p:cBhvr>
                                    </p:cmd>
                                  </p:childTnLst>
                                </p:cTn>
                              </p:par>
                            </p:childTnLst>
                          </p:cTn>
                        </p:par>
                      </p:childTnLst>
                    </p:cTn>
                  </p:par>
                </p:childTnLst>
              </p:cTn>
              <p:nextCondLst>
                <p:cond evt="onClick" delay="0">
                  <p:tgtEl>
                    <p:spTgt spid="6"/>
                  </p:tgtEl>
                </p:cond>
              </p:nextCondLst>
            </p:seq>
            <p:audio>
              <p:cMediaNode vol="80000">
                <p:cTn id="40" fill="hold" display="0">
                  <p:stCondLst>
                    <p:cond delay="indefinite"/>
                  </p:stCondLst>
                  <p:endCondLst>
                    <p:cond evt="onStopAudio" delay="0">
                      <p:tgtEl>
                        <p:sldTgt/>
                      </p:tgtEl>
                    </p:cond>
                  </p:endCondLst>
                </p:cTn>
                <p:tgtEl>
                  <p:spTgt spid="6"/>
                </p:tgtEl>
              </p:cMediaNode>
            </p:audio>
          </p:childTnLst>
        </p:cTn>
      </p:par>
    </p:tnLst>
    <p:bldLst>
      <p:bldP spid="3" grpId="0" build="p"/>
      <p:bldP spid="7" grpId="0"/>
      <p:bldP spid="9" grpId="0"/>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To </a:t>
            </a:r>
            <a:r>
              <a:rPr lang="fr-FR" dirty="0" err="1"/>
              <a:t>extend</a:t>
            </a:r>
            <a:r>
              <a:rPr lang="fr-FR" dirty="0"/>
              <a:t> an invitation (</a:t>
            </a:r>
            <a:r>
              <a:rPr lang="fr-FR" dirty="0" err="1"/>
              <a:t>cont’d</a:t>
            </a:r>
            <a:r>
              <a:rPr lang="fr-FR" dirty="0"/>
              <a:t>)</a:t>
            </a:r>
            <a:endParaRPr lang="en-US" dirty="0"/>
          </a:p>
        </p:txBody>
      </p:sp>
      <p:sp>
        <p:nvSpPr>
          <p:cNvPr id="4" name="Content Placeholder 2"/>
          <p:cNvSpPr txBox="1">
            <a:spLocks/>
          </p:cNvSpPr>
          <p:nvPr/>
        </p:nvSpPr>
        <p:spPr>
          <a:xfrm>
            <a:off x="838200" y="1567218"/>
            <a:ext cx="10762397" cy="17491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3200" dirty="0"/>
              <a:t>Ex: Tu as envie de faire du vélo ce soir? – </a:t>
            </a:r>
          </a:p>
          <a:p>
            <a:pPr marL="0" indent="0">
              <a:buFont typeface="Arial" panose="020B0604020202020204" pitchFamily="34" charset="0"/>
              <a:buNone/>
            </a:pPr>
            <a:r>
              <a:rPr lang="fr-FR" sz="3200" dirty="0"/>
              <a:t>      Do </a:t>
            </a:r>
            <a:r>
              <a:rPr lang="fr-FR" sz="3200" dirty="0" err="1"/>
              <a:t>you</a:t>
            </a:r>
            <a:r>
              <a:rPr lang="fr-FR" sz="3200" dirty="0"/>
              <a:t> </a:t>
            </a:r>
            <a:r>
              <a:rPr lang="fr-FR" sz="3200" dirty="0" err="1"/>
              <a:t>feel</a:t>
            </a:r>
            <a:r>
              <a:rPr lang="fr-FR" sz="3200" dirty="0"/>
              <a:t> </a:t>
            </a:r>
            <a:r>
              <a:rPr lang="fr-FR" sz="3200" dirty="0" err="1"/>
              <a:t>like</a:t>
            </a:r>
            <a:r>
              <a:rPr lang="fr-FR" sz="3200" dirty="0"/>
              <a:t> </a:t>
            </a:r>
            <a:r>
              <a:rPr lang="fr-FR" sz="3200" dirty="0" err="1"/>
              <a:t>going</a:t>
            </a:r>
            <a:r>
              <a:rPr lang="fr-FR" sz="3200" dirty="0"/>
              <a:t> </a:t>
            </a:r>
            <a:r>
              <a:rPr lang="fr-FR" sz="3200" dirty="0" err="1"/>
              <a:t>biking</a:t>
            </a:r>
            <a:r>
              <a:rPr lang="fr-FR" sz="3200" dirty="0"/>
              <a:t> </a:t>
            </a:r>
            <a:r>
              <a:rPr lang="fr-FR" sz="3200" dirty="0" err="1"/>
              <a:t>this</a:t>
            </a:r>
            <a:r>
              <a:rPr lang="fr-FR" sz="3200" dirty="0"/>
              <a:t> </a:t>
            </a:r>
            <a:r>
              <a:rPr lang="fr-FR" sz="3200" dirty="0" err="1"/>
              <a:t>evening</a:t>
            </a:r>
            <a:r>
              <a:rPr lang="fr-FR" sz="3200" dirty="0"/>
              <a:t>? </a:t>
            </a:r>
          </a:p>
          <a:p>
            <a:pPr marL="0" indent="0">
              <a:buFont typeface="Arial" panose="020B0604020202020204" pitchFamily="34" charset="0"/>
              <a:buNone/>
            </a:pPr>
            <a:r>
              <a:rPr lang="fr-FR" sz="3200" dirty="0"/>
              <a:t>Ex: Ça te dit de jouer au tennis? – </a:t>
            </a:r>
          </a:p>
          <a:p>
            <a:pPr marL="0" indent="0">
              <a:buFont typeface="Arial" panose="020B0604020202020204" pitchFamily="34" charset="0"/>
              <a:buNone/>
            </a:pPr>
            <a:r>
              <a:rPr lang="fr-FR" sz="3200" dirty="0"/>
              <a:t>      Do </a:t>
            </a:r>
            <a:r>
              <a:rPr lang="fr-FR" sz="3200" dirty="0" err="1"/>
              <a:t>you</a:t>
            </a:r>
            <a:r>
              <a:rPr lang="fr-FR" sz="3200" dirty="0"/>
              <a:t> </a:t>
            </a:r>
            <a:r>
              <a:rPr lang="fr-FR" sz="3200" dirty="0" err="1"/>
              <a:t>feel</a:t>
            </a:r>
            <a:r>
              <a:rPr lang="fr-FR" sz="3200" dirty="0"/>
              <a:t> </a:t>
            </a:r>
            <a:r>
              <a:rPr lang="fr-FR" sz="3200" dirty="0" err="1"/>
              <a:t>like</a:t>
            </a:r>
            <a:r>
              <a:rPr lang="fr-FR" sz="3200" dirty="0"/>
              <a:t> </a:t>
            </a:r>
            <a:r>
              <a:rPr lang="fr-FR" sz="3200" dirty="0" err="1"/>
              <a:t>playing</a:t>
            </a:r>
            <a:r>
              <a:rPr lang="fr-FR" sz="3200" dirty="0"/>
              <a:t> tennis?</a:t>
            </a:r>
          </a:p>
          <a:p>
            <a:pPr marL="0" indent="0">
              <a:buFont typeface="Arial" panose="020B0604020202020204" pitchFamily="34" charset="0"/>
              <a:buNone/>
            </a:pPr>
            <a:r>
              <a:rPr lang="fr-FR" sz="3200" dirty="0"/>
              <a:t>Ex: Ça vous dit d’aller au cinéma? – </a:t>
            </a:r>
          </a:p>
          <a:p>
            <a:pPr marL="0" indent="0">
              <a:buFont typeface="Arial" panose="020B0604020202020204" pitchFamily="34" charset="0"/>
              <a:buNone/>
            </a:pPr>
            <a:r>
              <a:rPr lang="fr-FR" sz="3200" dirty="0"/>
              <a:t>      Do </a:t>
            </a:r>
            <a:r>
              <a:rPr lang="fr-FR" sz="3200" dirty="0" err="1"/>
              <a:t>you</a:t>
            </a:r>
            <a:r>
              <a:rPr lang="fr-FR" sz="3200" dirty="0"/>
              <a:t> </a:t>
            </a:r>
            <a:r>
              <a:rPr lang="fr-FR" sz="3200" dirty="0" err="1"/>
              <a:t>feel</a:t>
            </a:r>
            <a:r>
              <a:rPr lang="fr-FR" sz="3200" dirty="0"/>
              <a:t> </a:t>
            </a:r>
            <a:r>
              <a:rPr lang="fr-FR" sz="3200" dirty="0" err="1"/>
              <a:t>like</a:t>
            </a:r>
            <a:r>
              <a:rPr lang="fr-FR" sz="3200" dirty="0"/>
              <a:t> </a:t>
            </a:r>
            <a:r>
              <a:rPr lang="fr-FR" sz="3200" dirty="0" err="1"/>
              <a:t>going</a:t>
            </a:r>
            <a:r>
              <a:rPr lang="fr-FR" sz="3200" dirty="0"/>
              <a:t> to the </a:t>
            </a:r>
            <a:r>
              <a:rPr lang="fr-FR" sz="3200" dirty="0" err="1"/>
              <a:t>movies</a:t>
            </a:r>
            <a:r>
              <a:rPr lang="fr-FR" sz="3200" dirty="0"/>
              <a:t>?</a:t>
            </a:r>
          </a:p>
          <a:p>
            <a:pPr marL="0" indent="0">
              <a:buFont typeface="Arial" panose="020B0604020202020204" pitchFamily="34" charset="0"/>
              <a:buNone/>
            </a:pPr>
            <a:r>
              <a:rPr lang="fr-FR" sz="3200" dirty="0"/>
              <a:t>	</a:t>
            </a:r>
            <a:endParaRPr lang="en-US" sz="3200" dirty="0"/>
          </a:p>
        </p:txBody>
      </p:sp>
      <p:sp>
        <p:nvSpPr>
          <p:cNvPr id="5" name="Content Placeholder 2"/>
          <p:cNvSpPr txBox="1">
            <a:spLocks/>
          </p:cNvSpPr>
          <p:nvPr/>
        </p:nvSpPr>
        <p:spPr>
          <a:xfrm>
            <a:off x="838200" y="5026926"/>
            <a:ext cx="8182970" cy="6550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3200" dirty="0"/>
              <a:t>Tu viens…? – Do </a:t>
            </a:r>
            <a:r>
              <a:rPr lang="fr-FR" sz="3200" dirty="0" err="1"/>
              <a:t>you</a:t>
            </a:r>
            <a:r>
              <a:rPr lang="fr-FR" sz="3200" dirty="0"/>
              <a:t> </a:t>
            </a:r>
            <a:r>
              <a:rPr lang="fr-FR" sz="3200" dirty="0" err="1"/>
              <a:t>want</a:t>
            </a:r>
            <a:r>
              <a:rPr lang="fr-FR" sz="3200" dirty="0"/>
              <a:t> to come…?</a:t>
            </a:r>
            <a:endParaRPr lang="en-US" sz="3200" dirty="0"/>
          </a:p>
        </p:txBody>
      </p:sp>
      <p:sp>
        <p:nvSpPr>
          <p:cNvPr id="6" name="Content Placeholder 2"/>
          <p:cNvSpPr txBox="1">
            <a:spLocks/>
          </p:cNvSpPr>
          <p:nvPr/>
        </p:nvSpPr>
        <p:spPr>
          <a:xfrm>
            <a:off x="838200" y="5520520"/>
            <a:ext cx="9247496" cy="6550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3200" dirty="0"/>
              <a:t>Ex: Tu viens à la patinoire avec moi? – </a:t>
            </a:r>
          </a:p>
          <a:p>
            <a:pPr marL="0" indent="0">
              <a:buFont typeface="Arial" panose="020B0604020202020204" pitchFamily="34" charset="0"/>
              <a:buNone/>
            </a:pPr>
            <a:r>
              <a:rPr lang="fr-FR" sz="3200" dirty="0"/>
              <a:t>      Do </a:t>
            </a:r>
            <a:r>
              <a:rPr lang="fr-FR" sz="3200" dirty="0" err="1"/>
              <a:t>you</a:t>
            </a:r>
            <a:r>
              <a:rPr lang="fr-FR" sz="3200" dirty="0"/>
              <a:t> </a:t>
            </a:r>
            <a:r>
              <a:rPr lang="fr-FR" sz="3200" dirty="0" err="1"/>
              <a:t>want</a:t>
            </a:r>
            <a:r>
              <a:rPr lang="fr-FR" sz="3200" dirty="0"/>
              <a:t> to come to the skating rink </a:t>
            </a:r>
            <a:r>
              <a:rPr lang="fr-FR" sz="3200" dirty="0" err="1"/>
              <a:t>with</a:t>
            </a:r>
            <a:r>
              <a:rPr lang="fr-FR" sz="3200" dirty="0"/>
              <a:t> me?</a:t>
            </a:r>
            <a:endParaRPr lang="en-US" sz="32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28600" y="1690688"/>
            <a:ext cx="609600" cy="609600"/>
          </a:xfrm>
          <a:prstGeom prst="rect">
            <a:avLst/>
          </a:prstGeom>
        </p:spPr>
      </p:pic>
      <p:pic>
        <p:nvPicPr>
          <p:cNvPr id="7"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241852" y="2711451"/>
            <a:ext cx="609600" cy="609600"/>
          </a:xfrm>
          <a:prstGeom prst="rect">
            <a:avLst/>
          </a:prstGeom>
        </p:spPr>
      </p:pic>
      <p:pic>
        <p:nvPicPr>
          <p:cNvPr id="8"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228600" y="3806540"/>
            <a:ext cx="609600" cy="609600"/>
          </a:xfrm>
          <a:prstGeom prst="rect">
            <a:avLst/>
          </a:prstGeom>
        </p:spPr>
      </p:pic>
      <p:pic>
        <p:nvPicPr>
          <p:cNvPr id="9"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228600" y="5095609"/>
            <a:ext cx="609600" cy="609600"/>
          </a:xfrm>
          <a:prstGeom prst="rect">
            <a:avLst/>
          </a:prstGeom>
        </p:spPr>
      </p:pic>
    </p:spTree>
    <p:extLst>
      <p:ext uri="{BB962C8B-B14F-4D97-AF65-F5344CB8AC3E}">
        <p14:creationId xmlns:p14="http://schemas.microsoft.com/office/powerpoint/2010/main" val="285948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6017" fill="hold"/>
                                        <p:tgtEl>
                                          <p:spTgt spid="3"/>
                                        </p:tgtEl>
                                      </p:cBhvr>
                                    </p:cmd>
                                  </p:childTnLst>
                                </p:cTn>
                              </p:par>
                            </p:childTnLst>
                          </p:cTn>
                        </p:par>
                      </p:childTnLst>
                    </p:cTn>
                  </p:par>
                </p:childTnLst>
              </p:cTn>
              <p:nextCondLst>
                <p:cond evt="onClick" delay="0">
                  <p:tgtEl>
                    <p:spTgt spid="3"/>
                  </p:tgtEl>
                </p:cond>
              </p:nextCondLst>
            </p:seq>
            <p:audio>
              <p:cMediaNode vol="80000">
                <p:cTn id="20" fill="hold" display="0">
                  <p:stCondLst>
                    <p:cond delay="indefinite"/>
                  </p:stCondLst>
                  <p:endCondLst>
                    <p:cond evt="onStopAudio" delay="0">
                      <p:tgtEl>
                        <p:sldTgt/>
                      </p:tgtEl>
                    </p:cond>
                  </p:endCondLst>
                </p:cTn>
                <p:tgtEl>
                  <p:spTgt spid="3"/>
                </p:tgtEl>
              </p:cMediaNode>
            </p:audio>
            <p:seq concurrent="1" nextAc="seek">
              <p:cTn id="21" restart="whenNotActive" fill="hold" evtFilter="cancelBubble" nodeType="interactiveSeq">
                <p:stCondLst>
                  <p:cond evt="onClick" delay="0">
                    <p:tgtEl>
                      <p:spTgt spid="7"/>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4508" fill="hold"/>
                                        <p:tgtEl>
                                          <p:spTgt spid="7"/>
                                        </p:tgtEl>
                                      </p:cBhvr>
                                    </p:cmd>
                                  </p:childTnLst>
                                </p:cTn>
                              </p:par>
                            </p:childTnLst>
                          </p:cTn>
                        </p:par>
                      </p:childTnLst>
                    </p:cTn>
                  </p:par>
                </p:childTnLst>
              </p:cTn>
              <p:nextCondLst>
                <p:cond evt="onClick" delay="0">
                  <p:tgtEl>
                    <p:spTgt spid="7"/>
                  </p:tgtEl>
                </p:cond>
              </p:nextCondLst>
            </p:seq>
            <p:audio>
              <p:cMediaNode vol="80000">
                <p:cTn id="26" fill="hold" display="0">
                  <p:stCondLst>
                    <p:cond delay="indefinite"/>
                  </p:stCondLst>
                  <p:endCondLst>
                    <p:cond evt="onStopAudio" delay="0">
                      <p:tgtEl>
                        <p:sldTgt/>
                      </p:tgtEl>
                    </p:cond>
                  </p:endCondLst>
                </p:cTn>
                <p:tgtEl>
                  <p:spTgt spid="7"/>
                </p:tgtEl>
              </p:cMediaNode>
            </p:audio>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4498" fill="hold"/>
                                        <p:tgtEl>
                                          <p:spTgt spid="8"/>
                                        </p:tgtEl>
                                      </p:cBhvr>
                                    </p:cmd>
                                  </p:childTnLst>
                                </p:cTn>
                              </p:par>
                            </p:childTnLst>
                          </p:cTn>
                        </p:par>
                      </p:childTnLst>
                    </p:cTn>
                  </p:par>
                </p:childTnLst>
              </p:cTn>
              <p:nextCondLst>
                <p:cond evt="onClick" delay="0">
                  <p:tgtEl>
                    <p:spTgt spid="8"/>
                  </p:tgtEl>
                </p:cond>
              </p:nextCondLst>
            </p:seq>
            <p:audio>
              <p:cMediaNode vol="80000">
                <p:cTn id="32" fill="hold" display="0">
                  <p:stCondLst>
                    <p:cond delay="indefinite"/>
                  </p:stCondLst>
                  <p:endCondLst>
                    <p:cond evt="onStopAudio" delay="0">
                      <p:tgtEl>
                        <p:sldTgt/>
                      </p:tgtEl>
                    </p:cond>
                  </p:endCondLst>
                </p:cTn>
                <p:tgtEl>
                  <p:spTgt spid="8"/>
                </p:tgtEl>
              </p:cMediaNode>
            </p:audio>
            <p:seq concurrent="1" nextAc="seek">
              <p:cTn id="33" restart="whenNotActive" fill="hold" evtFilter="cancelBubble" nodeType="interactiveSeq">
                <p:stCondLst>
                  <p:cond evt="onClick" delay="0">
                    <p:tgtEl>
                      <p:spTgt spid="9"/>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6644" fill="hold"/>
                                        <p:tgtEl>
                                          <p:spTgt spid="9"/>
                                        </p:tgtEl>
                                      </p:cBhvr>
                                    </p:cmd>
                                  </p:childTnLst>
                                </p:cTn>
                              </p:par>
                            </p:childTnLst>
                          </p:cTn>
                        </p:par>
                      </p:childTnLst>
                    </p:cTn>
                  </p:par>
                </p:childTnLst>
              </p:cTn>
              <p:nextCondLst>
                <p:cond evt="onClick" delay="0">
                  <p:tgtEl>
                    <p:spTgt spid="9"/>
                  </p:tgtEl>
                </p:cond>
              </p:nextCondLst>
            </p:seq>
            <p:audio>
              <p:cMediaNode vol="80000">
                <p:cTn id="38" fill="hold" display="0">
                  <p:stCondLst>
                    <p:cond delay="indefinite"/>
                  </p:stCondLst>
                  <p:endCondLst>
                    <p:cond evt="onStopAudio" delay="0">
                      <p:tgtEl>
                        <p:sldTgt/>
                      </p:tgtEl>
                    </p:cond>
                  </p:endCondLst>
                </p:cTn>
                <p:tgtEl>
                  <p:spTgt spid="9"/>
                </p:tgtEl>
              </p:cMediaNode>
            </p:audio>
          </p:childTnLst>
        </p:cTn>
      </p:par>
    </p:tnLst>
    <p:bldLst>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To </a:t>
            </a:r>
            <a:r>
              <a:rPr lang="fr-FR" dirty="0" err="1"/>
              <a:t>accept</a:t>
            </a:r>
            <a:r>
              <a:rPr lang="fr-FR" dirty="0"/>
              <a:t> and </a:t>
            </a:r>
            <a:r>
              <a:rPr lang="fr-FR" dirty="0" err="1"/>
              <a:t>decline</a:t>
            </a:r>
            <a:r>
              <a:rPr lang="fr-FR" dirty="0"/>
              <a:t> an invitation</a:t>
            </a:r>
            <a:endParaRPr lang="en-US" dirty="0"/>
          </a:p>
        </p:txBody>
      </p:sp>
      <p:sp>
        <p:nvSpPr>
          <p:cNvPr id="3" name="Content Placeholder 2"/>
          <p:cNvSpPr>
            <a:spLocks noGrp="1"/>
          </p:cNvSpPr>
          <p:nvPr>
            <p:ph idx="1"/>
          </p:nvPr>
        </p:nvSpPr>
        <p:spPr>
          <a:xfrm>
            <a:off x="838200" y="1825625"/>
            <a:ext cx="3638266" cy="562733"/>
          </a:xfrm>
        </p:spPr>
        <p:txBody>
          <a:bodyPr>
            <a:normAutofit/>
          </a:bodyPr>
          <a:lstStyle/>
          <a:p>
            <a:pPr marL="0" indent="0">
              <a:buNone/>
            </a:pPr>
            <a:r>
              <a:rPr lang="fr-FR" sz="3200" dirty="0"/>
              <a:t>D’accord. – </a:t>
            </a:r>
            <a:r>
              <a:rPr lang="fr-FR" sz="3200" dirty="0" err="1"/>
              <a:t>Okay</a:t>
            </a:r>
            <a:r>
              <a:rPr lang="fr-FR" sz="3200" dirty="0"/>
              <a:t>.</a:t>
            </a:r>
            <a:endParaRPr lang="en-US" sz="3200" dirty="0"/>
          </a:p>
        </p:txBody>
      </p:sp>
      <p:sp>
        <p:nvSpPr>
          <p:cNvPr id="4" name="Content Placeholder 2"/>
          <p:cNvSpPr txBox="1">
            <a:spLocks/>
          </p:cNvSpPr>
          <p:nvPr/>
        </p:nvSpPr>
        <p:spPr>
          <a:xfrm>
            <a:off x="838200" y="2388358"/>
            <a:ext cx="4416188" cy="5627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3200" dirty="0"/>
              <a:t>Bonne idée! – Good </a:t>
            </a:r>
            <a:r>
              <a:rPr lang="fr-FR" sz="3200" dirty="0" err="1"/>
              <a:t>idea</a:t>
            </a:r>
            <a:r>
              <a:rPr lang="fr-FR" sz="3200" dirty="0"/>
              <a:t>!</a:t>
            </a:r>
            <a:endParaRPr lang="en-US" sz="3200" dirty="0"/>
          </a:p>
        </p:txBody>
      </p:sp>
      <p:sp>
        <p:nvSpPr>
          <p:cNvPr id="6" name="Content Placeholder 2"/>
          <p:cNvSpPr txBox="1">
            <a:spLocks/>
          </p:cNvSpPr>
          <p:nvPr/>
        </p:nvSpPr>
        <p:spPr>
          <a:xfrm>
            <a:off x="838200" y="3002509"/>
            <a:ext cx="4975746" cy="606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3200" dirty="0"/>
              <a:t>Pourquoi pas? – </a:t>
            </a:r>
            <a:r>
              <a:rPr lang="fr-FR" sz="3200" dirty="0" err="1"/>
              <a:t>Why</a:t>
            </a:r>
            <a:r>
              <a:rPr lang="fr-FR" sz="3200" dirty="0"/>
              <a:t> not?</a:t>
            </a:r>
            <a:endParaRPr lang="en-US" sz="3200" dirty="0"/>
          </a:p>
        </p:txBody>
      </p:sp>
      <p:sp>
        <p:nvSpPr>
          <p:cNvPr id="7" name="Content Placeholder 2"/>
          <p:cNvSpPr txBox="1">
            <a:spLocks/>
          </p:cNvSpPr>
          <p:nvPr/>
        </p:nvSpPr>
        <p:spPr>
          <a:xfrm>
            <a:off x="838199" y="4839976"/>
            <a:ext cx="8469573" cy="5781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3200" dirty="0"/>
              <a:t>Non, ça ne me dit rien. – No, I don’t </a:t>
            </a:r>
            <a:r>
              <a:rPr lang="fr-FR" sz="3200" dirty="0" err="1"/>
              <a:t>feel</a:t>
            </a:r>
            <a:r>
              <a:rPr lang="fr-FR" sz="3200" dirty="0"/>
              <a:t> </a:t>
            </a:r>
            <a:r>
              <a:rPr lang="fr-FR" sz="3200" dirty="0" err="1"/>
              <a:t>like</a:t>
            </a:r>
            <a:r>
              <a:rPr lang="fr-FR" sz="3200" dirty="0"/>
              <a:t> </a:t>
            </a:r>
            <a:r>
              <a:rPr lang="fr-FR" sz="3200" dirty="0" err="1"/>
              <a:t>it</a:t>
            </a:r>
            <a:r>
              <a:rPr lang="fr-FR" sz="3200" dirty="0"/>
              <a:t>.</a:t>
            </a:r>
            <a:endParaRPr lang="en-US" sz="3200" dirty="0"/>
          </a:p>
        </p:txBody>
      </p:sp>
      <p:sp>
        <p:nvSpPr>
          <p:cNvPr id="8" name="Content Placeholder 2"/>
          <p:cNvSpPr txBox="1">
            <a:spLocks/>
          </p:cNvSpPr>
          <p:nvPr/>
        </p:nvSpPr>
        <p:spPr>
          <a:xfrm>
            <a:off x="838200" y="3648761"/>
            <a:ext cx="4975746" cy="12604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3200" dirty="0"/>
              <a:t>Si tu veux. – If </a:t>
            </a:r>
            <a:r>
              <a:rPr lang="fr-FR" sz="3200" dirty="0" err="1"/>
              <a:t>you</a:t>
            </a:r>
            <a:r>
              <a:rPr lang="fr-FR" sz="3200" dirty="0"/>
              <a:t> </a:t>
            </a:r>
            <a:r>
              <a:rPr lang="fr-FR" sz="3200" dirty="0" err="1"/>
              <a:t>want</a:t>
            </a:r>
            <a:r>
              <a:rPr lang="fr-FR" sz="3200" dirty="0"/>
              <a:t>.</a:t>
            </a:r>
          </a:p>
          <a:p>
            <a:pPr marL="0" indent="0">
              <a:buFont typeface="Arial" panose="020B0604020202020204" pitchFamily="34" charset="0"/>
              <a:buNone/>
            </a:pPr>
            <a:r>
              <a:rPr lang="fr-FR" sz="3200" dirty="0"/>
              <a:t>Si vous voulez. – If </a:t>
            </a:r>
            <a:r>
              <a:rPr lang="fr-FR" sz="3200" dirty="0" err="1"/>
              <a:t>you</a:t>
            </a:r>
            <a:r>
              <a:rPr lang="fr-FR" sz="3200" dirty="0"/>
              <a:t> </a:t>
            </a:r>
            <a:r>
              <a:rPr lang="fr-FR" sz="3200" dirty="0" err="1"/>
              <a:t>want</a:t>
            </a:r>
            <a:r>
              <a:rPr lang="fr-FR" sz="3200" dirty="0"/>
              <a:t>.</a:t>
            </a:r>
            <a:endParaRPr lang="en-US" sz="3200" dirty="0"/>
          </a:p>
        </p:txBody>
      </p:sp>
      <p:sp>
        <p:nvSpPr>
          <p:cNvPr id="9" name="Content Placeholder 2"/>
          <p:cNvSpPr txBox="1">
            <a:spLocks/>
          </p:cNvSpPr>
          <p:nvPr/>
        </p:nvSpPr>
        <p:spPr>
          <a:xfrm>
            <a:off x="838198" y="5418161"/>
            <a:ext cx="10134602" cy="5781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3200" dirty="0"/>
              <a:t>Désolé(e), je n’ai pas le temps. – </a:t>
            </a:r>
            <a:r>
              <a:rPr lang="fr-FR" sz="3200" dirty="0" err="1"/>
              <a:t>Sorry</a:t>
            </a:r>
            <a:r>
              <a:rPr lang="fr-FR" sz="3200" dirty="0"/>
              <a:t>, I don’t have time.</a:t>
            </a:r>
            <a:endParaRPr lang="en-US" sz="3200"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228598" y="1759156"/>
            <a:ext cx="609600" cy="609600"/>
          </a:xfrm>
          <a:prstGeom prst="rect">
            <a:avLst/>
          </a:prstGeom>
        </p:spPr>
      </p:pic>
      <p:pic>
        <p:nvPicPr>
          <p:cNvPr id="10"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228598" y="2396091"/>
            <a:ext cx="609600" cy="609600"/>
          </a:xfrm>
          <a:prstGeom prst="rect">
            <a:avLst/>
          </a:prstGeom>
        </p:spPr>
      </p:pic>
      <p:pic>
        <p:nvPicPr>
          <p:cNvPr id="11"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228598" y="3054869"/>
            <a:ext cx="609600" cy="609600"/>
          </a:xfrm>
          <a:prstGeom prst="rect">
            <a:avLst/>
          </a:prstGeom>
        </p:spPr>
      </p:pic>
      <p:pic>
        <p:nvPicPr>
          <p:cNvPr id="12"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6"/>
          <a:stretch>
            <a:fillRect/>
          </a:stretch>
        </p:blipFill>
        <p:spPr>
          <a:xfrm>
            <a:off x="228598" y="3721379"/>
            <a:ext cx="609600" cy="609600"/>
          </a:xfrm>
          <a:prstGeom prst="rect">
            <a:avLst/>
          </a:prstGeom>
        </p:spPr>
      </p:pic>
      <p:pic>
        <p:nvPicPr>
          <p:cNvPr id="13"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6"/>
          <a:stretch>
            <a:fillRect/>
          </a:stretch>
        </p:blipFill>
        <p:spPr>
          <a:xfrm>
            <a:off x="228598" y="4356474"/>
            <a:ext cx="609600" cy="609600"/>
          </a:xfrm>
          <a:prstGeom prst="rect">
            <a:avLst/>
          </a:prstGeom>
        </p:spPr>
      </p:pic>
      <p:pic>
        <p:nvPicPr>
          <p:cNvPr id="14"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6"/>
          <a:stretch>
            <a:fillRect/>
          </a:stretch>
        </p:blipFill>
        <p:spPr>
          <a:xfrm>
            <a:off x="268354" y="4943754"/>
            <a:ext cx="609600" cy="609600"/>
          </a:xfrm>
          <a:prstGeom prst="rect">
            <a:avLst/>
          </a:prstGeom>
        </p:spPr>
      </p:pic>
      <p:pic>
        <p:nvPicPr>
          <p:cNvPr id="15"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16"/>
          <a:stretch>
            <a:fillRect/>
          </a:stretch>
        </p:blipFill>
        <p:spPr>
          <a:xfrm>
            <a:off x="268354" y="5574758"/>
            <a:ext cx="609600" cy="609600"/>
          </a:xfrm>
          <a:prstGeom prst="rect">
            <a:avLst/>
          </a:prstGeom>
        </p:spPr>
      </p:pic>
    </p:spTree>
    <p:extLst>
      <p:ext uri="{BB962C8B-B14F-4D97-AF65-F5344CB8AC3E}">
        <p14:creationId xmlns:p14="http://schemas.microsoft.com/office/powerpoint/2010/main" val="190835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5"/>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3012" fill="hold"/>
                                        <p:tgtEl>
                                          <p:spTgt spid="5"/>
                                        </p:tgtEl>
                                      </p:cBhvr>
                                    </p:cmd>
                                  </p:childTnLst>
                                </p:cTn>
                              </p:par>
                            </p:childTnLst>
                          </p:cTn>
                        </p:par>
                      </p:childTnLst>
                    </p:cTn>
                  </p:par>
                </p:childTnLst>
              </p:cTn>
              <p:nextCondLst>
                <p:cond evt="onClick" delay="0">
                  <p:tgtEl>
                    <p:spTgt spid="5"/>
                  </p:tgtEl>
                </p:cond>
              </p:nextCondLst>
            </p:seq>
            <p:audio>
              <p:cMediaNode vol="80000">
                <p:cTn id="32" fill="hold" display="0">
                  <p:stCondLst>
                    <p:cond delay="indefinite"/>
                  </p:stCondLst>
                  <p:endCondLst>
                    <p:cond evt="onStopAudio" delay="0">
                      <p:tgtEl>
                        <p:sldTgt/>
                      </p:tgtEl>
                    </p:cond>
                  </p:endCondLst>
                </p:cTn>
                <p:tgtEl>
                  <p:spTgt spid="5"/>
                </p:tgtEl>
              </p:cMediaNode>
            </p:audio>
            <p:seq concurrent="1" nextAc="seek">
              <p:cTn id="33" restart="whenNotActive" fill="hold" evtFilter="cancelBubble" nodeType="interactiveSeq">
                <p:stCondLst>
                  <p:cond evt="onClick" delay="0">
                    <p:tgtEl>
                      <p:spTgt spid="10"/>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3207" fill="hold"/>
                                        <p:tgtEl>
                                          <p:spTgt spid="10"/>
                                        </p:tgtEl>
                                      </p:cBhvr>
                                    </p:cmd>
                                  </p:childTnLst>
                                </p:cTn>
                              </p:par>
                            </p:childTnLst>
                          </p:cTn>
                        </p:par>
                      </p:childTnLst>
                    </p:cTn>
                  </p:par>
                </p:childTnLst>
              </p:cTn>
              <p:nextCondLst>
                <p:cond evt="onClick" delay="0">
                  <p:tgtEl>
                    <p:spTgt spid="10"/>
                  </p:tgtEl>
                </p:cond>
              </p:nextCondLst>
            </p:seq>
            <p:audio>
              <p:cMediaNode vol="80000">
                <p:cTn id="38" fill="hold" display="0">
                  <p:stCondLst>
                    <p:cond delay="indefinite"/>
                  </p:stCondLst>
                  <p:endCondLst>
                    <p:cond evt="onStopAudio" delay="0">
                      <p:tgtEl>
                        <p:sldTgt/>
                      </p:tgtEl>
                    </p:cond>
                  </p:endCondLst>
                </p:cTn>
                <p:tgtEl>
                  <p:spTgt spid="10"/>
                </p:tgtEl>
              </p:cMediaNode>
            </p:audio>
            <p:seq concurrent="1" nextAc="seek">
              <p:cTn id="39" restart="whenNotActive" fill="hold" evtFilter="cancelBubble" nodeType="interactiveSeq">
                <p:stCondLst>
                  <p:cond evt="onClick" delay="0">
                    <p:tgtEl>
                      <p:spTgt spid="11"/>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3416" fill="hold"/>
                                        <p:tgtEl>
                                          <p:spTgt spid="11"/>
                                        </p:tgtEl>
                                      </p:cBhvr>
                                    </p:cmd>
                                  </p:childTnLst>
                                </p:cTn>
                              </p:par>
                            </p:childTnLst>
                          </p:cTn>
                        </p:par>
                      </p:childTnLst>
                    </p:cTn>
                  </p:par>
                </p:childTnLst>
              </p:cTn>
              <p:nextCondLst>
                <p:cond evt="onClick" delay="0">
                  <p:tgtEl>
                    <p:spTgt spid="11"/>
                  </p:tgtEl>
                </p:cond>
              </p:nextCondLst>
            </p:seq>
            <p:audio>
              <p:cMediaNode vol="80000">
                <p:cTn id="44" fill="hold" display="0">
                  <p:stCondLst>
                    <p:cond delay="indefinite"/>
                  </p:stCondLst>
                  <p:endCondLst>
                    <p:cond evt="onStopAudio" delay="0">
                      <p:tgtEl>
                        <p:sldTgt/>
                      </p:tgtEl>
                    </p:cond>
                  </p:endCondLst>
                </p:cTn>
                <p:tgtEl>
                  <p:spTgt spid="11"/>
                </p:tgtEl>
              </p:cMediaNode>
            </p:audio>
            <p:seq concurrent="1" nextAc="seek">
              <p:cTn id="45" restart="whenNotActive" fill="hold" evtFilter="cancelBubble" nodeType="interactiveSeq">
                <p:stCondLst>
                  <p:cond evt="onClick" delay="0">
                    <p:tgtEl>
                      <p:spTgt spid="12"/>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3522" fill="hold"/>
                                        <p:tgtEl>
                                          <p:spTgt spid="12"/>
                                        </p:tgtEl>
                                      </p:cBhvr>
                                    </p:cmd>
                                  </p:childTnLst>
                                </p:cTn>
                              </p:par>
                            </p:childTnLst>
                          </p:cTn>
                        </p:par>
                      </p:childTnLst>
                    </p:cTn>
                  </p:par>
                </p:childTnLst>
              </p:cTn>
              <p:nextCondLst>
                <p:cond evt="onClick" delay="0">
                  <p:tgtEl>
                    <p:spTgt spid="12"/>
                  </p:tgtEl>
                </p:cond>
              </p:nextCondLst>
            </p:seq>
            <p:audio>
              <p:cMediaNode vol="80000">
                <p:cTn id="50" fill="hold" display="0">
                  <p:stCondLst>
                    <p:cond delay="indefinite"/>
                  </p:stCondLst>
                  <p:endCondLst>
                    <p:cond evt="onStopAudio" delay="0">
                      <p:tgtEl>
                        <p:sldTgt/>
                      </p:tgtEl>
                    </p:cond>
                  </p:endCondLst>
                </p:cTn>
                <p:tgtEl>
                  <p:spTgt spid="12"/>
                </p:tgtEl>
              </p:cMediaNode>
            </p:audio>
            <p:seq concurrent="1" nextAc="seek">
              <p:cTn id="51" restart="whenNotActive" fill="hold" evtFilter="cancelBubble" nodeType="interactiveSeq">
                <p:stCondLst>
                  <p:cond evt="onClick" delay="0">
                    <p:tgtEl>
                      <p:spTgt spid="13"/>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clickEffect">
                                  <p:stCondLst>
                                    <p:cond delay="0"/>
                                  </p:stCondLst>
                                  <p:childTnLst>
                                    <p:cmd type="call" cmd="playFrom(0.0)">
                                      <p:cBhvr>
                                        <p:cTn id="55" dur="3416" fill="hold"/>
                                        <p:tgtEl>
                                          <p:spTgt spid="13"/>
                                        </p:tgtEl>
                                      </p:cBhvr>
                                    </p:cmd>
                                  </p:childTnLst>
                                </p:cTn>
                              </p:par>
                            </p:childTnLst>
                          </p:cTn>
                        </p:par>
                      </p:childTnLst>
                    </p:cTn>
                  </p:par>
                </p:childTnLst>
              </p:cTn>
              <p:nextCondLst>
                <p:cond evt="onClick" delay="0">
                  <p:tgtEl>
                    <p:spTgt spid="13"/>
                  </p:tgtEl>
                </p:cond>
              </p:nextCondLst>
            </p:seq>
            <p:audio>
              <p:cMediaNode vol="80000">
                <p:cTn id="56" fill="hold" display="0">
                  <p:stCondLst>
                    <p:cond delay="indefinite"/>
                  </p:stCondLst>
                  <p:endCondLst>
                    <p:cond evt="onStopAudio" delay="0">
                      <p:tgtEl>
                        <p:sldTgt/>
                      </p:tgtEl>
                    </p:cond>
                  </p:endCondLst>
                </p:cTn>
                <p:tgtEl>
                  <p:spTgt spid="13"/>
                </p:tgtEl>
              </p:cMediaNode>
            </p:audio>
            <p:seq concurrent="1" nextAc="seek">
              <p:cTn id="57" restart="whenNotActive" fill="hold" evtFilter="cancelBubble" nodeType="interactiveSeq">
                <p:stCondLst>
                  <p:cond evt="onClick" delay="0">
                    <p:tgtEl>
                      <p:spTgt spid="14"/>
                    </p:tgtEl>
                  </p:cond>
                </p:stCondLst>
                <p:endSync evt="end" delay="0">
                  <p:rtn val="all"/>
                </p:endSync>
                <p:childTnLst>
                  <p:par>
                    <p:cTn id="58" fill="hold">
                      <p:stCondLst>
                        <p:cond delay="0"/>
                      </p:stCondLst>
                      <p:childTnLst>
                        <p:par>
                          <p:cTn id="59" fill="hold">
                            <p:stCondLst>
                              <p:cond delay="0"/>
                            </p:stCondLst>
                            <p:childTnLst>
                              <p:par>
                                <p:cTn id="60" presetID="1" presetClass="mediacall" presetSubtype="0" fill="hold" nodeType="clickEffect">
                                  <p:stCondLst>
                                    <p:cond delay="0"/>
                                  </p:stCondLst>
                                  <p:childTnLst>
                                    <p:cmd type="call" cmd="playFrom(0.0)">
                                      <p:cBhvr>
                                        <p:cTn id="61" dur="4126" fill="hold"/>
                                        <p:tgtEl>
                                          <p:spTgt spid="14"/>
                                        </p:tgtEl>
                                      </p:cBhvr>
                                    </p:cmd>
                                  </p:childTnLst>
                                </p:cTn>
                              </p:par>
                            </p:childTnLst>
                          </p:cTn>
                        </p:par>
                      </p:childTnLst>
                    </p:cTn>
                  </p:par>
                </p:childTnLst>
              </p:cTn>
              <p:nextCondLst>
                <p:cond evt="onClick" delay="0">
                  <p:tgtEl>
                    <p:spTgt spid="14"/>
                  </p:tgtEl>
                </p:cond>
              </p:nextCondLst>
            </p:seq>
            <p:audio>
              <p:cMediaNode vol="80000">
                <p:cTn id="62" fill="hold" display="0">
                  <p:stCondLst>
                    <p:cond delay="indefinite"/>
                  </p:stCondLst>
                  <p:endCondLst>
                    <p:cond evt="onStopAudio" delay="0">
                      <p:tgtEl>
                        <p:sldTgt/>
                      </p:tgtEl>
                    </p:cond>
                  </p:endCondLst>
                </p:cTn>
                <p:tgtEl>
                  <p:spTgt spid="14"/>
                </p:tgtEl>
              </p:cMediaNode>
            </p:audio>
            <p:seq concurrent="1" nextAc="seek">
              <p:cTn id="63" restart="whenNotActive" fill="hold" evtFilter="cancelBubble" nodeType="interactiveSeq">
                <p:stCondLst>
                  <p:cond evt="onClick" delay="0">
                    <p:tgtEl>
                      <p:spTgt spid="15"/>
                    </p:tgtEl>
                  </p:cond>
                </p:stCondLst>
                <p:endSync evt="end" delay="0">
                  <p:rtn val="all"/>
                </p:endSync>
                <p:childTnLst>
                  <p:par>
                    <p:cTn id="64" fill="hold">
                      <p:stCondLst>
                        <p:cond delay="0"/>
                      </p:stCondLst>
                      <p:childTnLst>
                        <p:par>
                          <p:cTn id="65" fill="hold">
                            <p:stCondLst>
                              <p:cond delay="0"/>
                            </p:stCondLst>
                            <p:childTnLst>
                              <p:par>
                                <p:cTn id="66" presetID="1" presetClass="mediacall" presetSubtype="0" fill="hold" nodeType="clickEffect">
                                  <p:stCondLst>
                                    <p:cond delay="0"/>
                                  </p:stCondLst>
                                  <p:childTnLst>
                                    <p:cmd type="call" cmd="playFrom(0.0)">
                                      <p:cBhvr>
                                        <p:cTn id="67" dur="4531" fill="hold"/>
                                        <p:tgtEl>
                                          <p:spTgt spid="15"/>
                                        </p:tgtEl>
                                      </p:cBhvr>
                                    </p:cmd>
                                  </p:childTnLst>
                                </p:cTn>
                              </p:par>
                            </p:childTnLst>
                          </p:cTn>
                        </p:par>
                      </p:childTnLst>
                    </p:cTn>
                  </p:par>
                </p:childTnLst>
              </p:cTn>
              <p:nextCondLst>
                <p:cond evt="onClick" delay="0">
                  <p:tgtEl>
                    <p:spTgt spid="15"/>
                  </p:tgtEl>
                </p:cond>
              </p:nextCondLst>
            </p:seq>
            <p:audio>
              <p:cMediaNode vol="80000">
                <p:cTn id="68" fill="hold" display="0">
                  <p:stCondLst>
                    <p:cond delay="indefinite"/>
                  </p:stCondLst>
                  <p:endCondLst>
                    <p:cond evt="onStopAudio" delay="0">
                      <p:tgtEl>
                        <p:sldTgt/>
                      </p:tgtEl>
                    </p:cond>
                  </p:endCondLst>
                </p:cTn>
                <p:tgtEl>
                  <p:spTgt spid="15"/>
                </p:tgtEl>
              </p:cMediaNode>
            </p:audio>
          </p:childTnLst>
        </p:cTn>
      </p:par>
    </p:tnLst>
    <p:bldLst>
      <p:bldP spid="3" grpId="0" build="p"/>
      <p:bldP spid="4"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à la patinoire – to the skating rink</a:t>
            </a:r>
            <a:endParaRPr lang="en-US" dirty="0"/>
          </a:p>
        </p:txBody>
      </p:sp>
      <p:pic>
        <p:nvPicPr>
          <p:cNvPr id="1026" name="Picture 2" descr="The Best Ice Skating Rinks in NJ - NJ Fami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065" y="1864675"/>
            <a:ext cx="6591869" cy="4400073"/>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69217" y="723106"/>
            <a:ext cx="609600" cy="609600"/>
          </a:xfrm>
          <a:prstGeom prst="rect">
            <a:avLst/>
          </a:prstGeom>
        </p:spPr>
      </p:pic>
    </p:spTree>
    <p:extLst>
      <p:ext uri="{BB962C8B-B14F-4D97-AF65-F5344CB8AC3E}">
        <p14:creationId xmlns:p14="http://schemas.microsoft.com/office/powerpoint/2010/main" val="10205604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9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au théâtre – to the </a:t>
            </a:r>
            <a:r>
              <a:rPr lang="fr-FR" dirty="0" err="1"/>
              <a:t>theater</a:t>
            </a:r>
            <a:br>
              <a:rPr lang="fr-FR" dirty="0"/>
            </a:br>
            <a:r>
              <a:rPr lang="fr-FR" dirty="0"/>
              <a:t>à l’opéra – to the </a:t>
            </a:r>
            <a:r>
              <a:rPr lang="fr-FR" dirty="0" err="1"/>
              <a:t>opera</a:t>
            </a:r>
            <a:endParaRPr lang="en-US" dirty="0"/>
          </a:p>
        </p:txBody>
      </p:sp>
      <p:pic>
        <p:nvPicPr>
          <p:cNvPr id="2050" name="Picture 2" descr="Theater (structure)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6430" y="1869744"/>
            <a:ext cx="7139140" cy="4779654"/>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43931" y="566530"/>
            <a:ext cx="609600" cy="609600"/>
          </a:xfrm>
          <a:prstGeom prst="rect">
            <a:avLst/>
          </a:prstGeom>
        </p:spPr>
      </p:pic>
    </p:spTree>
    <p:extLst>
      <p:ext uri="{BB962C8B-B14F-4D97-AF65-F5344CB8AC3E}">
        <p14:creationId xmlns:p14="http://schemas.microsoft.com/office/powerpoint/2010/main" val="32307326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9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à la montagne – to the </a:t>
            </a:r>
            <a:r>
              <a:rPr lang="fr-FR" dirty="0" err="1"/>
              <a:t>mountains</a:t>
            </a:r>
            <a:br>
              <a:rPr lang="fr-FR" dirty="0"/>
            </a:br>
            <a:r>
              <a:rPr lang="fr-FR" dirty="0"/>
              <a:t>au lac – to the </a:t>
            </a:r>
            <a:r>
              <a:rPr lang="fr-FR" dirty="0" err="1"/>
              <a:t>lake</a:t>
            </a:r>
            <a:endParaRPr lang="en-US" dirty="0"/>
          </a:p>
        </p:txBody>
      </p:sp>
      <p:pic>
        <p:nvPicPr>
          <p:cNvPr id="3074" name="Picture 2" descr="body of water surrounded by mountains and trees photo – Free Tre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9551" y="1690688"/>
            <a:ext cx="7183035" cy="4791084"/>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44200" y="566531"/>
            <a:ext cx="609600" cy="609600"/>
          </a:xfrm>
          <a:prstGeom prst="rect">
            <a:avLst/>
          </a:prstGeom>
        </p:spPr>
      </p:pic>
    </p:spTree>
    <p:extLst>
      <p:ext uri="{BB962C8B-B14F-4D97-AF65-F5344CB8AC3E}">
        <p14:creationId xmlns:p14="http://schemas.microsoft.com/office/powerpoint/2010/main" val="12533156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9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à la mer – to the </a:t>
            </a:r>
            <a:r>
              <a:rPr lang="fr-FR" dirty="0" err="1"/>
              <a:t>sea</a:t>
            </a:r>
            <a:endParaRPr lang="en-US" dirty="0"/>
          </a:p>
        </p:txBody>
      </p:sp>
      <p:pic>
        <p:nvPicPr>
          <p:cNvPr id="4098" name="Picture 2" descr="Mediterranean sea at the Nice seashore in southern France … | Flick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5779" y="1572929"/>
            <a:ext cx="7324085" cy="4925681"/>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02956" y="540026"/>
            <a:ext cx="609600" cy="609600"/>
          </a:xfrm>
          <a:prstGeom prst="rect">
            <a:avLst/>
          </a:prstGeom>
        </p:spPr>
      </p:pic>
    </p:spTree>
    <p:extLst>
      <p:ext uri="{BB962C8B-B14F-4D97-AF65-F5344CB8AC3E}">
        <p14:creationId xmlns:p14="http://schemas.microsoft.com/office/powerpoint/2010/main" val="32682306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1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à la campagne – to the </a:t>
            </a:r>
            <a:r>
              <a:rPr lang="fr-FR" dirty="0" err="1"/>
              <a:t>countryside</a:t>
            </a:r>
            <a:endParaRPr lang="en-US" dirty="0"/>
          </a:p>
        </p:txBody>
      </p:sp>
      <p:pic>
        <p:nvPicPr>
          <p:cNvPr id="5122" name="Picture 2" descr="15 Beautiful Places to Visit in the French Countryside | Travel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8358" y="1690688"/>
            <a:ext cx="7206018" cy="4804012"/>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40279" y="723106"/>
            <a:ext cx="609600" cy="609600"/>
          </a:xfrm>
          <a:prstGeom prst="rect">
            <a:avLst/>
          </a:prstGeom>
        </p:spPr>
      </p:pic>
    </p:spTree>
    <p:extLst>
      <p:ext uri="{BB962C8B-B14F-4D97-AF65-F5344CB8AC3E}">
        <p14:creationId xmlns:p14="http://schemas.microsoft.com/office/powerpoint/2010/main" val="8865345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8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au cybercafé – to the internet café</a:t>
            </a:r>
            <a:endParaRPr lang="en-US" dirty="0"/>
          </a:p>
        </p:txBody>
      </p:sp>
      <p:pic>
        <p:nvPicPr>
          <p:cNvPr id="6146" name="Picture 2" descr="People use computers at an internet cafe in Paris France Stock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9351" y="1690688"/>
            <a:ext cx="6533297" cy="4804486"/>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44200" y="566531"/>
            <a:ext cx="609600" cy="609600"/>
          </a:xfrm>
          <a:prstGeom prst="rect">
            <a:avLst/>
          </a:prstGeom>
        </p:spPr>
      </p:pic>
    </p:spTree>
    <p:extLst>
      <p:ext uri="{BB962C8B-B14F-4D97-AF65-F5344CB8AC3E}">
        <p14:creationId xmlns:p14="http://schemas.microsoft.com/office/powerpoint/2010/main" val="28191897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1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FR" dirty="0"/>
              <a:t>au club (de tennis, de foot) – </a:t>
            </a:r>
            <a:br>
              <a:rPr lang="fr-FR" dirty="0"/>
            </a:br>
            <a:r>
              <a:rPr lang="fr-FR" dirty="0"/>
              <a:t>to the club (to the tennis club, to the soccer club)</a:t>
            </a:r>
            <a:endParaRPr lang="en-US" dirty="0"/>
          </a:p>
        </p:txBody>
      </p:sp>
      <p:pic>
        <p:nvPicPr>
          <p:cNvPr id="7172" name="Picture 4" descr="Salles de sport : Metropolitan franchit les Pyrénées | Les Ech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835" y="1983466"/>
            <a:ext cx="7570859" cy="4258609"/>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48731" y="365125"/>
            <a:ext cx="609600" cy="609600"/>
          </a:xfrm>
          <a:prstGeom prst="rect">
            <a:avLst/>
          </a:prstGeom>
        </p:spPr>
      </p:pic>
    </p:spTree>
    <p:extLst>
      <p:ext uri="{BB962C8B-B14F-4D97-AF65-F5344CB8AC3E}">
        <p14:creationId xmlns:p14="http://schemas.microsoft.com/office/powerpoint/2010/main" val="9339689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7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495</Words>
  <Application>Microsoft Office PowerPoint</Application>
  <PresentationFormat>Widescreen</PresentationFormat>
  <Paragraphs>53</Paragraphs>
  <Slides>26</Slides>
  <Notes>0</Notes>
  <HiddenSlides>0</HiddenSlides>
  <MMClips>36</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1" baseType="lpstr">
      <vt:lpstr>Arial</vt:lpstr>
      <vt:lpstr>Calibri</vt:lpstr>
      <vt:lpstr>Calibri Light</vt:lpstr>
      <vt:lpstr>Office Theme</vt:lpstr>
      <vt:lpstr>Acrobat Document</vt:lpstr>
      <vt:lpstr>French 1 Chapitre 5</vt:lpstr>
      <vt:lpstr>Où vas-tu? Je vais… - Where are you going? I’m going…</vt:lpstr>
      <vt:lpstr>à la patinoire – to the skating rink</vt:lpstr>
      <vt:lpstr>au théâtre – to the theater à l’opéra – to the opera</vt:lpstr>
      <vt:lpstr>à la montagne – to the mountains au lac – to the lake</vt:lpstr>
      <vt:lpstr>à la mer – to the sea</vt:lpstr>
      <vt:lpstr>à la campagne – to the countryside</vt:lpstr>
      <vt:lpstr>au cybercafé – to the internet café</vt:lpstr>
      <vt:lpstr>au club (de tennis, de foot) –  to the club (to the tennis club, to the soccer club)</vt:lpstr>
      <vt:lpstr>au zoo – to the zoo</vt:lpstr>
      <vt:lpstr>à la plage – to the beach</vt:lpstr>
      <vt:lpstr>au musée – to the museum</vt:lpstr>
      <vt:lpstr>Quel temps fait-il? – How is the weather?</vt:lpstr>
      <vt:lpstr>Il fait beau. – The weather is beautiful.</vt:lpstr>
      <vt:lpstr>Il fait chaud. – It’s hot.</vt:lpstr>
      <vt:lpstr>Il fait froid. – It’s cold.</vt:lpstr>
      <vt:lpstr>Il fait mauvais. – The weather is bad.</vt:lpstr>
      <vt:lpstr>Il fait frais. – It’s cool (outside).</vt:lpstr>
      <vt:lpstr>Il pleut. – It’s raining.</vt:lpstr>
      <vt:lpstr>Il neige. – It’s snowing.</vt:lpstr>
      <vt:lpstr>Il y a du vent. – It’s windy.</vt:lpstr>
      <vt:lpstr>Il y a du soleil. – It’s sunny.</vt:lpstr>
      <vt:lpstr>Il y a des nuages. – It’s cloudy.</vt:lpstr>
      <vt:lpstr>To extend an invitation</vt:lpstr>
      <vt:lpstr>To extend an invitation (cont’d)</vt:lpstr>
      <vt:lpstr>To accept and decline an invitation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1 Chapitre 5</dc:title>
  <dc:creator>MELISSA  HOPKINS</dc:creator>
  <cp:lastModifiedBy>MELISSA  HOPKINS</cp:lastModifiedBy>
  <cp:revision>9</cp:revision>
  <dcterms:created xsi:type="dcterms:W3CDTF">2020-04-20T16:04:57Z</dcterms:created>
  <dcterms:modified xsi:type="dcterms:W3CDTF">2020-04-20T17:10:48Z</dcterms:modified>
</cp:coreProperties>
</file>