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275" r:id="rId42"/>
    <p:sldId id="279" r:id="rId43"/>
    <p:sldId id="280" r:id="rId44"/>
    <p:sldId id="303" r:id="rId45"/>
    <p:sldId id="305" r:id="rId46"/>
    <p:sldId id="304" r:id="rId47"/>
    <p:sldId id="306" r:id="rId48"/>
    <p:sldId id="307" r:id="rId49"/>
    <p:sldId id="308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18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DE41-629C-1541-B44C-33BCD6415BDA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E02D-0ED8-7942-B89C-D0E594C040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DE41-629C-1541-B44C-33BCD6415BDA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E02D-0ED8-7942-B89C-D0E594C040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DE41-629C-1541-B44C-33BCD6415BDA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E02D-0ED8-7942-B89C-D0E594C040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DE41-629C-1541-B44C-33BCD6415BDA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E02D-0ED8-7942-B89C-D0E594C040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DE41-629C-1541-B44C-33BCD6415BDA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E02D-0ED8-7942-B89C-D0E594C040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DE41-629C-1541-B44C-33BCD6415BDA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E02D-0ED8-7942-B89C-D0E594C040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DE41-629C-1541-B44C-33BCD6415BDA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E02D-0ED8-7942-B89C-D0E594C040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DE41-629C-1541-B44C-33BCD6415BDA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E02D-0ED8-7942-B89C-D0E594C040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DE41-629C-1541-B44C-33BCD6415BDA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E02D-0ED8-7942-B89C-D0E594C040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DE41-629C-1541-B44C-33BCD6415BDA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E02D-0ED8-7942-B89C-D0E594C040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DE41-629C-1541-B44C-33BCD6415BDA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E02D-0ED8-7942-B89C-D0E594C040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7DE41-629C-1541-B44C-33BCD6415BDA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5E02D-0ED8-7942-B89C-D0E594C040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French 1 </a:t>
            </a:r>
            <a:r>
              <a:rPr lang="fr-FR" dirty="0"/>
              <a:t>Chapitre</a:t>
            </a:r>
            <a:r>
              <a:rPr lang="en-US" dirty="0"/>
              <a:t>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Vocabulaire</a:t>
            </a:r>
            <a:r>
              <a:rPr lang="en-US" dirty="0"/>
              <a:t>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81666"/>
          </a:xfrm>
        </p:spPr>
        <p:txBody>
          <a:bodyPr>
            <a:normAutofit/>
          </a:bodyPr>
          <a:lstStyle/>
          <a:p>
            <a:r>
              <a:rPr lang="en-US" dirty="0"/>
              <a:t>un </a:t>
            </a:r>
            <a:r>
              <a:rPr lang="fr-FR" dirty="0"/>
              <a:t>lecteur</a:t>
            </a:r>
            <a:r>
              <a:rPr lang="en-US" dirty="0"/>
              <a:t> de CD/DVD </a:t>
            </a:r>
            <a:br>
              <a:rPr lang="en-US" dirty="0"/>
            </a:br>
            <a:r>
              <a:rPr lang="en-US" dirty="0"/>
              <a:t>– CD/DVD player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460" y="1756304"/>
            <a:ext cx="5948539" cy="381104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 </a:t>
            </a:r>
            <a:r>
              <a:rPr lang="fr-FR" dirty="0"/>
              <a:t>livre</a:t>
            </a:r>
            <a:r>
              <a:rPr lang="en-US" dirty="0"/>
              <a:t> - book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443" y="1435099"/>
            <a:ext cx="5672667" cy="49341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ordinateur </a:t>
            </a:r>
            <a:r>
              <a:rPr lang="en-US" dirty="0"/>
              <a:t>- computer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350" y="1612900"/>
            <a:ext cx="4559300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porte </a:t>
            </a:r>
            <a:r>
              <a:rPr lang="en-US" dirty="0"/>
              <a:t>- door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667" y="1308100"/>
            <a:ext cx="3767666" cy="55193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 poster - poster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778" y="1148116"/>
            <a:ext cx="2963333" cy="565996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16251"/>
          </a:xfrm>
        </p:spPr>
        <p:txBody>
          <a:bodyPr>
            <a:normAutofit/>
          </a:bodyPr>
          <a:lstStyle/>
          <a:p>
            <a:r>
              <a:rPr lang="fr-FR" dirty="0"/>
              <a:t>un professeur, un/une prof</a:t>
            </a:r>
            <a:br>
              <a:rPr lang="fr-FR" dirty="0"/>
            </a:br>
            <a:r>
              <a:rPr lang="en-US" dirty="0"/>
              <a:t>- teacher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655" y="1834444"/>
            <a:ext cx="5916789" cy="496711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salle de classe </a:t>
            </a:r>
            <a:r>
              <a:rPr lang="en-US" dirty="0"/>
              <a:t>- classroom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342663"/>
            <a:ext cx="5094110" cy="525063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</a:t>
            </a:r>
            <a:r>
              <a:rPr lang="en-US" dirty="0"/>
              <a:t> table - table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889" y="1417637"/>
            <a:ext cx="5291667" cy="507597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 tableau - chalkboard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110" y="1218494"/>
            <a:ext cx="6053667" cy="522891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1584"/>
          </a:xfrm>
        </p:spPr>
        <p:txBody>
          <a:bodyPr>
            <a:normAutofit/>
          </a:bodyPr>
          <a:lstStyle/>
          <a:p>
            <a:r>
              <a:rPr lang="fr-FR" dirty="0"/>
              <a:t>une télévision / une télé</a:t>
            </a:r>
            <a:br>
              <a:rPr lang="fr-FR" dirty="0"/>
            </a:br>
            <a:r>
              <a:rPr lang="en-US" dirty="0"/>
              <a:t>- television / TV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1806222"/>
            <a:ext cx="4533900" cy="4699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 bureau - desk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667" y="1417638"/>
            <a:ext cx="4820729" cy="483430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Asseyez-vous</a:t>
            </a:r>
            <a:r>
              <a:rPr lang="en-US" dirty="0"/>
              <a:t>! – Sit down!</a:t>
            </a:r>
          </a:p>
        </p:txBody>
      </p:sp>
      <p:pic>
        <p:nvPicPr>
          <p:cNvPr id="4" name="Picture 3" descr="Si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637" y="1745618"/>
            <a:ext cx="2653910" cy="423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82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Levez-vous! </a:t>
            </a:r>
            <a:r>
              <a:rPr lang="en-US" dirty="0"/>
              <a:t>– Stand up!</a:t>
            </a:r>
          </a:p>
        </p:txBody>
      </p:sp>
      <p:pic>
        <p:nvPicPr>
          <p:cNvPr id="4" name="Picture 3" descr="stand_up-C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284" y="1729526"/>
            <a:ext cx="2699869" cy="477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13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Silence</a:t>
            </a:r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006" y="1938730"/>
            <a:ext cx="5845847" cy="389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4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Faites</a:t>
            </a:r>
            <a:r>
              <a:rPr lang="en-US" dirty="0"/>
              <a:t> attention! – Pay attention!</a:t>
            </a:r>
          </a:p>
        </p:txBody>
      </p:sp>
      <p:pic>
        <p:nvPicPr>
          <p:cNvPr id="4" name="Picture 3" descr="pay-atten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772" y="1978693"/>
            <a:ext cx="76581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51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Écoutez et répétez après moi</a:t>
            </a:r>
            <a:r>
              <a:rPr lang="en-US" dirty="0"/>
              <a:t>! – </a:t>
            </a:r>
            <a:br>
              <a:rPr lang="en-US" dirty="0"/>
            </a:br>
            <a:r>
              <a:rPr lang="en-US" dirty="0"/>
              <a:t>Listen and repeat after me!</a:t>
            </a:r>
          </a:p>
        </p:txBody>
      </p:sp>
      <p:pic>
        <p:nvPicPr>
          <p:cNvPr id="5" name="Picture 4" descr="mzm.arbpkfb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847" y="1723060"/>
            <a:ext cx="4770440" cy="477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37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Prenez une feuille de papier! –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Take out a sheet of paper!</a:t>
            </a:r>
          </a:p>
        </p:txBody>
      </p:sp>
      <p:pic>
        <p:nvPicPr>
          <p:cNvPr id="4" name="Picture 3" descr="pencil-pap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545" y="1814436"/>
            <a:ext cx="6549917" cy="435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41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Allez</a:t>
            </a:r>
            <a:r>
              <a:rPr lang="en-US" dirty="0"/>
              <a:t> au tableau! – </a:t>
            </a:r>
            <a:br>
              <a:rPr lang="en-US" dirty="0"/>
            </a:br>
            <a:r>
              <a:rPr lang="en-US" dirty="0"/>
              <a:t>Go to the board!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221" y="1882477"/>
            <a:ext cx="6386485" cy="438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26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Regardez</a:t>
            </a:r>
            <a:r>
              <a:rPr lang="en-US" dirty="0"/>
              <a:t> (la carte)! – </a:t>
            </a:r>
            <a:br>
              <a:rPr lang="en-US" dirty="0"/>
            </a:br>
            <a:r>
              <a:rPr lang="en-US" dirty="0"/>
              <a:t>Look at (the map)!</a:t>
            </a:r>
          </a:p>
        </p:txBody>
      </p:sp>
      <p:pic>
        <p:nvPicPr>
          <p:cNvPr id="6" name="Picture 5" descr="Unknown-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413" y="1641837"/>
            <a:ext cx="3628122" cy="512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2868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Retournez à vos places! –</a:t>
            </a:r>
            <a:br>
              <a:rPr lang="fr-FR" dirty="0"/>
            </a:br>
            <a:r>
              <a:rPr lang="en-US" dirty="0"/>
              <a:t>Go back to your seats!</a:t>
            </a:r>
          </a:p>
        </p:txBody>
      </p:sp>
      <p:pic>
        <p:nvPicPr>
          <p:cNvPr id="4" name="Picture 3" descr="Unknown-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828" y="1834914"/>
            <a:ext cx="5695497" cy="426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30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555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Ouvrez vos livres à la page… </a:t>
            </a:r>
            <a:r>
              <a:rPr lang="en-US" dirty="0"/>
              <a:t>–</a:t>
            </a:r>
            <a:br>
              <a:rPr lang="en-US" dirty="0"/>
            </a:br>
            <a:r>
              <a:rPr lang="en-US" dirty="0"/>
              <a:t>Open your book to page…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639" y="1756013"/>
            <a:ext cx="6523499" cy="391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88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</a:t>
            </a:r>
            <a:r>
              <a:rPr lang="en-US" dirty="0"/>
              <a:t> carte - map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600" y="1629833"/>
            <a:ext cx="4368800" cy="4699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Fermez vos cahiers</a:t>
            </a:r>
            <a:r>
              <a:rPr lang="en-US" dirty="0"/>
              <a:t>! –</a:t>
            </a:r>
            <a:br>
              <a:rPr lang="en-US" dirty="0"/>
            </a:br>
            <a:r>
              <a:rPr lang="en-US" dirty="0"/>
              <a:t>Close your notebooks!</a:t>
            </a:r>
          </a:p>
        </p:txBody>
      </p:sp>
      <p:pic>
        <p:nvPicPr>
          <p:cNvPr id="4" name="Picture 3" descr="images-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422" y="2290735"/>
            <a:ext cx="2516651" cy="32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02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Je ne </a:t>
            </a:r>
            <a:r>
              <a:rPr lang="fr-FR" dirty="0"/>
              <a:t>comprends</a:t>
            </a:r>
            <a:r>
              <a:rPr lang="en-US" dirty="0"/>
              <a:t> pas. –</a:t>
            </a:r>
            <a:br>
              <a:rPr lang="en-US" dirty="0"/>
            </a:br>
            <a:r>
              <a:rPr lang="en-US" dirty="0"/>
              <a:t>I don’t understand.</a:t>
            </a:r>
          </a:p>
        </p:txBody>
      </p:sp>
      <p:pic>
        <p:nvPicPr>
          <p:cNvPr id="4" name="Picture 3" descr="ist2_1457667-confusion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39" y="2011974"/>
            <a:ext cx="4183764" cy="411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99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Répétez, s’il vous plaît? </a:t>
            </a:r>
            <a:r>
              <a:rPr lang="en-US" dirty="0"/>
              <a:t>– </a:t>
            </a:r>
            <a:br>
              <a:rPr lang="en-US" dirty="0"/>
            </a:br>
            <a:r>
              <a:rPr lang="en-US" dirty="0"/>
              <a:t>Could you please repeat that?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821" y="2359140"/>
            <a:ext cx="3447053" cy="344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804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Comment </a:t>
            </a:r>
            <a:r>
              <a:rPr lang="fr-FR" dirty="0"/>
              <a:t>dit</a:t>
            </a:r>
            <a:r>
              <a:rPr lang="en-US" dirty="0"/>
              <a:t>-on… en </a:t>
            </a:r>
            <a:r>
              <a:rPr lang="fr-FR" dirty="0"/>
              <a:t>français</a:t>
            </a:r>
            <a:r>
              <a:rPr lang="en-US" dirty="0"/>
              <a:t>? – </a:t>
            </a:r>
            <a:br>
              <a:rPr lang="en-US" dirty="0"/>
            </a:br>
            <a:r>
              <a:rPr lang="en-US" dirty="0"/>
              <a:t>How do you say… in French?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654" y="1882972"/>
            <a:ext cx="4376825" cy="43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549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Qu’est-ce que ça veut dire…? – </a:t>
            </a:r>
            <a:br>
              <a:rPr lang="fr-FR" dirty="0"/>
            </a:br>
            <a:r>
              <a:rPr lang="en-US" dirty="0"/>
              <a:t>What does… mean?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832" y="2653621"/>
            <a:ext cx="6972412" cy="227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572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Parlez plus lentement, s’il vous plaît. – </a:t>
            </a:r>
            <a:br>
              <a:rPr lang="fr-FR" dirty="0"/>
            </a:br>
            <a:r>
              <a:rPr lang="en-US" dirty="0"/>
              <a:t>Speak slower, please.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442" y="1803535"/>
            <a:ext cx="3764176" cy="430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749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À tes souhaits</a:t>
            </a:r>
            <a:r>
              <a:rPr lang="en-US" dirty="0"/>
              <a:t>! – Bless you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46" y="1903933"/>
            <a:ext cx="5474898" cy="363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608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Est-ce que je peux aller aux toilettes? </a:t>
            </a:r>
            <a:r>
              <a:rPr lang="en-US" dirty="0"/>
              <a:t>– </a:t>
            </a:r>
            <a:br>
              <a:rPr lang="en-US" dirty="0"/>
            </a:br>
            <a:r>
              <a:rPr lang="en-US" dirty="0"/>
              <a:t>May I go to the restroom?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000" y="1746398"/>
            <a:ext cx="4218359" cy="467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469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873" y="2039510"/>
            <a:ext cx="5312694" cy="35225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Est-</a:t>
            </a:r>
            <a:r>
              <a:rPr lang="en-US" dirty="0" err="1"/>
              <a:t>ce</a:t>
            </a:r>
            <a:r>
              <a:rPr lang="en-US" dirty="0"/>
              <a:t> que je </a:t>
            </a:r>
            <a:r>
              <a:rPr lang="en-US" dirty="0" err="1"/>
              <a:t>peux</a:t>
            </a:r>
            <a:r>
              <a:rPr lang="en-US" dirty="0"/>
              <a:t> </a:t>
            </a:r>
            <a:r>
              <a:rPr lang="en-US" dirty="0" err="1"/>
              <a:t>aller</a:t>
            </a:r>
            <a:r>
              <a:rPr lang="en-US" dirty="0"/>
              <a:t> </a:t>
            </a:r>
            <a:r>
              <a:rPr lang="en-US" dirty="0" err="1"/>
              <a:t>boire</a:t>
            </a:r>
            <a:r>
              <a:rPr lang="en-US" dirty="0"/>
              <a:t> de </a:t>
            </a:r>
            <a:r>
              <a:rPr lang="en-US" dirty="0" err="1"/>
              <a:t>l’eau</a:t>
            </a:r>
            <a:r>
              <a:rPr lang="en-US" dirty="0"/>
              <a:t>? – May I get a drink of water?</a:t>
            </a:r>
          </a:p>
        </p:txBody>
      </p:sp>
    </p:spTree>
    <p:extLst>
      <p:ext uri="{BB962C8B-B14F-4D97-AF65-F5344CB8AC3E}">
        <p14:creationId xmlns:p14="http://schemas.microsoft.com/office/powerpoint/2010/main" val="41292663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Est-</a:t>
            </a:r>
            <a:r>
              <a:rPr lang="en-US" dirty="0" err="1"/>
              <a:t>ce</a:t>
            </a:r>
            <a:r>
              <a:rPr lang="en-US" dirty="0"/>
              <a:t> que je </a:t>
            </a:r>
            <a:r>
              <a:rPr lang="en-US" dirty="0" err="1"/>
              <a:t>peux</a:t>
            </a:r>
            <a:r>
              <a:rPr lang="fr-FR" dirty="0"/>
              <a:t> aller à mon casier? – </a:t>
            </a:r>
            <a:r>
              <a:rPr lang="en-US" dirty="0"/>
              <a:t>May I go to my locker?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393" y="2154642"/>
            <a:ext cx="6157584" cy="344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59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 CD / un DVD – CD / DVD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050" y="1768828"/>
            <a:ext cx="4279900" cy="40259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Est-</a:t>
            </a:r>
            <a:r>
              <a:rPr lang="en-US" dirty="0" err="1"/>
              <a:t>ce</a:t>
            </a:r>
            <a:r>
              <a:rPr lang="en-US" dirty="0"/>
              <a:t> que je </a:t>
            </a:r>
            <a:r>
              <a:rPr lang="en-US" dirty="0" err="1"/>
              <a:t>peux</a:t>
            </a:r>
            <a:r>
              <a:rPr lang="en-US" dirty="0"/>
              <a:t> </a:t>
            </a:r>
            <a:r>
              <a:rPr lang="fr-FR" dirty="0"/>
              <a:t>emprunter un stylo? </a:t>
            </a:r>
            <a:r>
              <a:rPr lang="en-US" dirty="0"/>
              <a:t>– May I borrow a pen?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145" y="2071661"/>
            <a:ext cx="5545802" cy="364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810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7656689" cy="812800"/>
          </a:xfrm>
        </p:spPr>
        <p:txBody>
          <a:bodyPr/>
          <a:lstStyle/>
          <a:p>
            <a:pPr>
              <a:buNone/>
            </a:pPr>
            <a:r>
              <a:rPr lang="fr-FR" dirty="0"/>
              <a:t>Il y a…</a:t>
            </a:r>
            <a:r>
              <a:rPr lang="en-US" dirty="0"/>
              <a:t>? – Is/Are there…?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4378" y="2133598"/>
            <a:ext cx="8689622" cy="81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3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Non, il n’y a pas</a:t>
            </a:r>
            <a:r>
              <a:rPr kumimoji="0" lang="fr-FR" sz="32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de…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No, there isn’t/aren’t any …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5668" y="2652884"/>
            <a:ext cx="8221132" cy="1538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3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Combien d’élèves il y a dans la classe?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– How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many students are there in the class?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2846" y="3750721"/>
            <a:ext cx="8681153" cy="821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3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y en a</a:t>
            </a:r>
            <a:r>
              <a:rPr kumimoji="0" lang="fr-FR" sz="32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There is/are _______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(of them).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0026" y="4298229"/>
            <a:ext cx="8221132" cy="821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3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n’y en a</a:t>
            </a:r>
            <a:r>
              <a:rPr kumimoji="0" lang="fr-FR" sz="32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pas.</a:t>
            </a:r>
            <a:r>
              <a:rPr kumimoji="0" lang="fr-FR" sz="3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There aren’t any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classroom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16758"/>
            <a:ext cx="3564467" cy="841022"/>
          </a:xfrm>
        </p:spPr>
        <p:txBody>
          <a:bodyPr/>
          <a:lstStyle/>
          <a:p>
            <a:pPr>
              <a:buNone/>
            </a:pPr>
            <a:r>
              <a:rPr lang="en-US" dirty="0"/>
              <a:t>The student says…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8738" y="2015908"/>
            <a:ext cx="7052732" cy="1380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3200" noProof="0" dirty="0"/>
              <a:t>Comment ça s’écrit</a:t>
            </a:r>
            <a:r>
              <a:rPr lang="fr-FR" sz="3200" dirty="0"/>
              <a:t> _______?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3200" noProof="0" dirty="0"/>
              <a:t>–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How do you write _______?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8738" y="3395976"/>
            <a:ext cx="8695262" cy="1380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3200" dirty="0"/>
              <a:t>Comment tu épelles _______?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/>
              <a:t>	</a:t>
            </a:r>
            <a:r>
              <a:rPr lang="en-US" sz="3200" noProof="0" dirty="0"/>
              <a:t>– 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do you </a:t>
            </a:r>
            <a:r>
              <a:rPr lang="en-US" sz="3200" dirty="0"/>
              <a:t>spell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_______?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48738" y="4776044"/>
            <a:ext cx="8695262" cy="824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3200" dirty="0"/>
              <a:t>Ça s’écrit </a:t>
            </a:r>
            <a:r>
              <a:rPr lang="en-US" sz="3200" noProof="0" dirty="0"/>
              <a:t>_______. – It’s written/spelled _______.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8" grpId="0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exchange e-mail addresses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61911"/>
          </a:xfrm>
        </p:spPr>
        <p:txBody>
          <a:bodyPr/>
          <a:lstStyle/>
          <a:p>
            <a:pPr>
              <a:buNone/>
            </a:pPr>
            <a:r>
              <a:rPr lang="fr-FR" dirty="0"/>
              <a:t>Quelle est ton adresse </a:t>
            </a:r>
            <a:r>
              <a:rPr lang="en-US" dirty="0"/>
              <a:t>e-mail? </a:t>
            </a:r>
          </a:p>
          <a:p>
            <a:pPr>
              <a:buNone/>
            </a:pPr>
            <a:r>
              <a:rPr lang="en-US" dirty="0"/>
              <a:t>	– What is your e-mail address?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4379" y="2923814"/>
            <a:ext cx="8229600" cy="857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C’est</a:t>
            </a:r>
            <a:r>
              <a:rPr lang="fr-FR" sz="3200" dirty="0"/>
              <a:t>… arobase</a:t>
            </a:r>
            <a:r>
              <a:rPr lang="en-US" sz="3200" dirty="0"/>
              <a:t>… point… – It’s… at… dot…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Les </a:t>
            </a:r>
            <a:r>
              <a:rPr lang="en-US" dirty="0" err="1"/>
              <a:t>jours</a:t>
            </a:r>
            <a:r>
              <a:rPr lang="en-US" dirty="0"/>
              <a:t> de la </a:t>
            </a:r>
            <a:r>
              <a:rPr lang="en-US" dirty="0" err="1"/>
              <a:t>semaine</a:t>
            </a:r>
            <a:r>
              <a:rPr lang="en-US" dirty="0"/>
              <a:t> – </a:t>
            </a:r>
            <a:br>
              <a:rPr lang="en-US" dirty="0"/>
            </a:br>
            <a:r>
              <a:rPr lang="en-US" dirty="0"/>
              <a:t>Days of the week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199005" cy="800362"/>
          </a:xfrm>
        </p:spPr>
        <p:txBody>
          <a:bodyPr/>
          <a:lstStyle/>
          <a:p>
            <a:pPr>
              <a:buNone/>
            </a:pPr>
            <a:r>
              <a:rPr lang="fr-FR" dirty="0"/>
              <a:t>lundi</a:t>
            </a:r>
            <a:r>
              <a:rPr lang="en-US" dirty="0"/>
              <a:t> – Monday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152782"/>
            <a:ext cx="3199005" cy="800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fr-FR" sz="3200" dirty="0"/>
              <a:t>mardi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dirty="0"/>
              <a:t>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Tuesday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749481"/>
            <a:ext cx="4022348" cy="800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fr-FR" sz="3200" dirty="0"/>
              <a:t>mercredi </a:t>
            </a:r>
            <a:r>
              <a:rPr lang="en-US" sz="3200" dirty="0"/>
              <a:t>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Wednesday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302062"/>
            <a:ext cx="4022348" cy="800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fr-FR" sz="3200" dirty="0"/>
              <a:t>jeudi </a:t>
            </a:r>
            <a:r>
              <a:rPr lang="en-US" sz="3200" dirty="0"/>
              <a:t>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Thursday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854643"/>
            <a:ext cx="4022348" cy="800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fr-FR" sz="3200" dirty="0"/>
              <a:t>vendredi </a:t>
            </a:r>
            <a:r>
              <a:rPr lang="en-US" sz="3200" dirty="0"/>
              <a:t>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Friday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4407224"/>
            <a:ext cx="4022348" cy="800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fr-FR" sz="3200" dirty="0"/>
              <a:t>samedi </a:t>
            </a:r>
            <a:r>
              <a:rPr lang="en-US" sz="3200" dirty="0"/>
              <a:t>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Saturday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4959805"/>
            <a:ext cx="4022348" cy="800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fr-FR" sz="3200" dirty="0"/>
              <a:t>dimanche </a:t>
            </a:r>
            <a:r>
              <a:rPr lang="en-US" sz="3200" dirty="0"/>
              <a:t>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Sunday</a:t>
            </a:r>
          </a:p>
        </p:txBody>
      </p:sp>
    </p:spTree>
    <p:extLst>
      <p:ext uri="{BB962C8B-B14F-4D97-AF65-F5344CB8AC3E}">
        <p14:creationId xmlns:p14="http://schemas.microsoft.com/office/powerpoint/2010/main" val="373579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Les </a:t>
            </a:r>
            <a:r>
              <a:rPr lang="en-US" dirty="0" err="1"/>
              <a:t>jours</a:t>
            </a:r>
            <a:r>
              <a:rPr lang="en-US" dirty="0"/>
              <a:t> de la </a:t>
            </a:r>
            <a:r>
              <a:rPr lang="en-US" dirty="0" err="1"/>
              <a:t>semaine</a:t>
            </a:r>
            <a:r>
              <a:rPr lang="en-US" dirty="0"/>
              <a:t> – </a:t>
            </a:r>
            <a:br>
              <a:rPr lang="en-US" dirty="0"/>
            </a:br>
            <a:r>
              <a:rPr lang="en-US" dirty="0"/>
              <a:t>Days of the week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199" y="1430555"/>
            <a:ext cx="8686801" cy="800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fr-FR" dirty="0"/>
              <a:t>Quel jour est-ce aujourd’hui</a:t>
            </a:r>
            <a:r>
              <a:rPr lang="en-US" dirty="0"/>
              <a:t>? – What day is today?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207914"/>
            <a:ext cx="8413671" cy="800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fr-FR" dirty="0"/>
              <a:t>Aujourd’hui, c’est… </a:t>
            </a:r>
            <a:r>
              <a:rPr lang="en-US" dirty="0"/>
              <a:t>– Today is…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952254"/>
            <a:ext cx="8413671" cy="800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fr-FR" dirty="0"/>
              <a:t>Demain, c’est</a:t>
            </a:r>
            <a:r>
              <a:rPr lang="en-US" dirty="0"/>
              <a:t>… – Tomorrow is…</a:t>
            </a:r>
          </a:p>
        </p:txBody>
      </p:sp>
    </p:spTree>
    <p:extLst>
      <p:ext uri="{BB962C8B-B14F-4D97-AF65-F5344CB8AC3E}">
        <p14:creationId xmlns:p14="http://schemas.microsoft.com/office/powerpoint/2010/main" val="93082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274638"/>
            <a:ext cx="868362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Les </a:t>
            </a:r>
            <a:r>
              <a:rPr lang="fr-FR" dirty="0"/>
              <a:t>mois de l’année </a:t>
            </a:r>
            <a:r>
              <a:rPr lang="en-US" dirty="0"/>
              <a:t>– months of the year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235097" cy="8221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/>
              <a:t>janvier</a:t>
            </a:r>
            <a:r>
              <a:rPr lang="en-US" dirty="0"/>
              <a:t> – January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212892"/>
            <a:ext cx="3235097" cy="822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3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février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February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833495"/>
            <a:ext cx="3235097" cy="822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3200" dirty="0"/>
              <a:t>m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ars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March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425454"/>
            <a:ext cx="3235097" cy="822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3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avril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lang="en-US" sz="3200" dirty="0"/>
              <a:t>April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046056"/>
            <a:ext cx="3235097" cy="822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3200" dirty="0"/>
              <a:t>m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May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4609554"/>
            <a:ext cx="3235097" cy="822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3200" dirty="0"/>
              <a:t>juin</a:t>
            </a:r>
            <a:r>
              <a:rPr lang="en-US" sz="3200" dirty="0"/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June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157871" y="1600201"/>
            <a:ext cx="3235097" cy="822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3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juillet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July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157871" y="2163699"/>
            <a:ext cx="3235097" cy="822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3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août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August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157871" y="2833495"/>
            <a:ext cx="4528929" cy="822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3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septembre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September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157871" y="3425454"/>
            <a:ext cx="4528929" cy="822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3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octobre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October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157871" y="4046056"/>
            <a:ext cx="4528929" cy="822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3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novembre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November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157871" y="4609554"/>
            <a:ext cx="4528929" cy="822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3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décembre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December</a:t>
            </a:r>
          </a:p>
        </p:txBody>
      </p:sp>
    </p:spTree>
    <p:extLst>
      <p:ext uri="{BB962C8B-B14F-4D97-AF65-F5344CB8AC3E}">
        <p14:creationId xmlns:p14="http://schemas.microsoft.com/office/powerpoint/2010/main" val="345399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199" y="1395940"/>
            <a:ext cx="8413671" cy="800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fr-FR" dirty="0"/>
              <a:t>Quel est la date</a:t>
            </a:r>
            <a:r>
              <a:rPr lang="en-US" dirty="0"/>
              <a:t>? – What is the date?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1324" y="2622209"/>
            <a:ext cx="8413671" cy="800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fr-FR" dirty="0"/>
              <a:t>C’est</a:t>
            </a:r>
            <a:r>
              <a:rPr lang="en-US" dirty="0"/>
              <a:t> le premier… – It’s the first of…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750" y="227013"/>
            <a:ext cx="885825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Les </a:t>
            </a:r>
            <a:r>
              <a:rPr lang="fr-FR" dirty="0"/>
              <a:t>mois de l’année </a:t>
            </a:r>
            <a:r>
              <a:rPr lang="en-US" dirty="0"/>
              <a:t>– months of the year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85750" y="2011354"/>
            <a:ext cx="8413671" cy="800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fr-FR" dirty="0"/>
              <a:t>C’est</a:t>
            </a:r>
            <a:r>
              <a:rPr lang="en-US" dirty="0"/>
              <a:t> le _</a:t>
            </a:r>
            <a:r>
              <a:rPr lang="en-US" u="sng" dirty="0"/>
              <a:t>(#)</a:t>
            </a:r>
            <a:r>
              <a:rPr lang="en-US" dirty="0"/>
              <a:t>_  _</a:t>
            </a:r>
            <a:r>
              <a:rPr lang="en-US" u="sng" dirty="0"/>
              <a:t>(</a:t>
            </a:r>
            <a:r>
              <a:rPr lang="fr-FR" u="sng" dirty="0"/>
              <a:t>mois</a:t>
            </a:r>
            <a:r>
              <a:rPr lang="en-US" u="sng" dirty="0"/>
              <a:t>)</a:t>
            </a:r>
            <a:r>
              <a:rPr lang="en-US" dirty="0"/>
              <a:t>_ – It’s the _</a:t>
            </a:r>
            <a:r>
              <a:rPr lang="en-US" u="sng" dirty="0"/>
              <a:t>(#)</a:t>
            </a:r>
            <a:r>
              <a:rPr lang="en-US" dirty="0"/>
              <a:t>_  of _</a:t>
            </a:r>
            <a:r>
              <a:rPr lang="en-US" u="sng" dirty="0"/>
              <a:t>(month)</a:t>
            </a:r>
            <a:r>
              <a:rPr lang="en-US" dirty="0"/>
              <a:t>_ 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4632036"/>
            <a:ext cx="8413671" cy="800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fr-FR" dirty="0"/>
              <a:t>Joyeux Anniversaire </a:t>
            </a:r>
            <a:r>
              <a:rPr lang="en-US" dirty="0"/>
              <a:t>– Happy Birthday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5875" y="3419265"/>
            <a:ext cx="9144000" cy="102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fr-FR" dirty="0"/>
              <a:t>Quand est ton anniversaire? </a:t>
            </a:r>
            <a:r>
              <a:rPr lang="en-US" dirty="0"/>
              <a:t>– When is your birthday?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4041434"/>
            <a:ext cx="8413671" cy="800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fr-FR" dirty="0"/>
              <a:t>Mon anniversaire est le… </a:t>
            </a:r>
            <a:r>
              <a:rPr lang="en-US" dirty="0"/>
              <a:t>– My birthday is the…</a:t>
            </a:r>
          </a:p>
        </p:txBody>
      </p:sp>
    </p:spTree>
    <p:extLst>
      <p:ext uri="{BB962C8B-B14F-4D97-AF65-F5344CB8AC3E}">
        <p14:creationId xmlns:p14="http://schemas.microsoft.com/office/powerpoint/2010/main" val="189573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11" grpId="0" build="p"/>
      <p:bldP spid="12" grpId="0" build="p"/>
      <p:bldP spid="13" grpId="0" build="p"/>
      <p:bldP spid="14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8949" y="2195242"/>
            <a:ext cx="8413671" cy="800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dirty="0"/>
              <a:t>Je </a:t>
            </a:r>
            <a:r>
              <a:rPr lang="fr-FR" dirty="0"/>
              <a:t>suis</a:t>
            </a:r>
            <a:r>
              <a:rPr lang="en-US" dirty="0"/>
              <a:t> de… – I am from…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2865167"/>
            <a:ext cx="8413671" cy="800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dirty="0"/>
              <a:t>Je </a:t>
            </a:r>
            <a:r>
              <a:rPr lang="fr-FR" dirty="0"/>
              <a:t>suis</a:t>
            </a:r>
            <a:r>
              <a:rPr lang="en-US" dirty="0"/>
              <a:t> de Memphis. – I am from Memphis.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38126" y="3565508"/>
            <a:ext cx="8905874" cy="800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dirty="0"/>
              <a:t>Je </a:t>
            </a:r>
            <a:r>
              <a:rPr lang="fr-FR" dirty="0"/>
              <a:t>suis des États-Unis. </a:t>
            </a:r>
            <a:r>
              <a:rPr lang="en-US" dirty="0"/>
              <a:t>– I am from the United States.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84199" y="1440647"/>
            <a:ext cx="8413671" cy="800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fr-FR"/>
              <a:t>D’où es-tu</a:t>
            </a:r>
            <a:r>
              <a:rPr lang="fr-FR" dirty="0"/>
              <a:t>? </a:t>
            </a:r>
            <a:r>
              <a:rPr lang="en-US" dirty="0"/>
              <a:t>– Where are you from?</a:t>
            </a:r>
          </a:p>
        </p:txBody>
      </p:sp>
    </p:spTree>
    <p:extLst>
      <p:ext uri="{BB962C8B-B14F-4D97-AF65-F5344CB8AC3E}">
        <p14:creationId xmlns:p14="http://schemas.microsoft.com/office/powerpoint/2010/main" val="108072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4" grpId="0" build="p"/>
      <p:bldP spid="15" grpId="0" build="p"/>
      <p:bldP spid="17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8125" y="1349375"/>
            <a:ext cx="8905875" cy="989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fr-FR" dirty="0"/>
              <a:t>Quelle est ta nationalité? </a:t>
            </a:r>
            <a:r>
              <a:rPr lang="en-US" dirty="0"/>
              <a:t>– What is your nationality?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948521"/>
            <a:ext cx="8413671" cy="800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dirty="0"/>
              <a:t>Je </a:t>
            </a:r>
            <a:r>
              <a:rPr lang="fr-FR" dirty="0"/>
              <a:t>suis</a:t>
            </a:r>
            <a:r>
              <a:rPr lang="en-US" dirty="0"/>
              <a:t>… – I am…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501102"/>
            <a:ext cx="4362331" cy="800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fr-FR" dirty="0"/>
              <a:t>américain</a:t>
            </a:r>
            <a:r>
              <a:rPr lang="en-US" dirty="0"/>
              <a:t>(e) – American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1" y="3053683"/>
            <a:ext cx="3606800" cy="800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fr-FR" dirty="0"/>
              <a:t>français</a:t>
            </a:r>
            <a:r>
              <a:rPr lang="en-US" dirty="0"/>
              <a:t>(e) – French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3589591"/>
            <a:ext cx="3368635" cy="800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fr-FR" dirty="0"/>
              <a:t>anglais</a:t>
            </a:r>
            <a:r>
              <a:rPr lang="en-US" dirty="0"/>
              <a:t>(e) – English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47754" y="5260832"/>
            <a:ext cx="4362331" cy="800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fr-FR" dirty="0"/>
              <a:t>canadien</a:t>
            </a:r>
            <a:r>
              <a:rPr lang="en-US" dirty="0"/>
              <a:t>(ne) – Canadian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095875" y="2548727"/>
            <a:ext cx="3590925" cy="800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fr-FR" dirty="0"/>
              <a:t>italien</a:t>
            </a:r>
            <a:r>
              <a:rPr lang="en-US" dirty="0"/>
              <a:t>(ne) – Italian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962446" y="3110023"/>
            <a:ext cx="3956050" cy="800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fr-FR" dirty="0"/>
              <a:t>mexicain</a:t>
            </a:r>
            <a:r>
              <a:rPr lang="en-US" dirty="0"/>
              <a:t>(e) – Mexican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962446" y="3704022"/>
            <a:ext cx="4051300" cy="800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fr-FR" dirty="0"/>
              <a:t>japonais</a:t>
            </a:r>
            <a:r>
              <a:rPr lang="en-US" dirty="0"/>
              <a:t>(e) – Japanese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943436" y="4247197"/>
            <a:ext cx="4057690" cy="800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fr-FR" dirty="0"/>
              <a:t>chinois</a:t>
            </a:r>
            <a:r>
              <a:rPr lang="en-US" dirty="0"/>
              <a:t>(e) – Chinese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159210" y="5760886"/>
            <a:ext cx="5045036" cy="8003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fr-FR" dirty="0"/>
              <a:t>vietnamien</a:t>
            </a:r>
            <a:r>
              <a:rPr lang="en-US" dirty="0"/>
              <a:t>(ne) – Vietnamese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28625" y="4682720"/>
            <a:ext cx="4051340" cy="800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fr-FR" dirty="0"/>
              <a:t>allemand</a:t>
            </a:r>
            <a:r>
              <a:rPr lang="en-US" dirty="0"/>
              <a:t>(e) – German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47754" y="4148641"/>
            <a:ext cx="4362331" cy="800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fr-FR" dirty="0"/>
              <a:t>espagnol</a:t>
            </a:r>
            <a:r>
              <a:rPr lang="en-US" dirty="0"/>
              <a:t>(e) – Spanish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892556" y="4832207"/>
            <a:ext cx="4057690" cy="800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fr-FR" dirty="0"/>
              <a:t>coréen</a:t>
            </a:r>
            <a:r>
              <a:rPr lang="en-US" dirty="0"/>
              <a:t>(ne) – Korean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09575" y="5760886"/>
            <a:ext cx="4051340" cy="800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fr-FR" dirty="0"/>
              <a:t>russe</a:t>
            </a:r>
            <a:r>
              <a:rPr lang="en-US" dirty="0"/>
              <a:t> – Russian</a:t>
            </a:r>
          </a:p>
        </p:txBody>
      </p:sp>
    </p:spTree>
    <p:extLst>
      <p:ext uri="{BB962C8B-B14F-4D97-AF65-F5344CB8AC3E}">
        <p14:creationId xmlns:p14="http://schemas.microsoft.com/office/powerpoint/2010/main" val="212946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  <p:bldP spid="18" grpId="0" build="p"/>
      <p:bldP spid="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</a:t>
            </a:r>
            <a:r>
              <a:rPr lang="en-US" dirty="0"/>
              <a:t> chaise - chair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850" y="1339850"/>
            <a:ext cx="5715706" cy="53881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/ une élève </a:t>
            </a:r>
            <a:r>
              <a:rPr lang="en-US" dirty="0"/>
              <a:t>- student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850" y="1417638"/>
            <a:ext cx="4432300" cy="4699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fenêtre </a:t>
            </a:r>
            <a:r>
              <a:rPr lang="en-US" dirty="0"/>
              <a:t>- window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0" y="1417638"/>
            <a:ext cx="4292600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fille </a:t>
            </a:r>
            <a:r>
              <a:rPr lang="en-US" dirty="0"/>
              <a:t>- girl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417638"/>
            <a:ext cx="4419600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 </a:t>
            </a:r>
            <a:r>
              <a:rPr lang="fr-FR" dirty="0"/>
              <a:t>garçon</a:t>
            </a:r>
            <a:r>
              <a:rPr lang="en-US" dirty="0"/>
              <a:t> - boy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414" y="1370233"/>
            <a:ext cx="2162835" cy="51349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663</Words>
  <Application>Microsoft Office PowerPoint</Application>
  <PresentationFormat>On-screen Show (4:3)</PresentationFormat>
  <Paragraphs>112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Arial</vt:lpstr>
      <vt:lpstr>Calibri</vt:lpstr>
      <vt:lpstr>Office Theme</vt:lpstr>
      <vt:lpstr>French 1 Chapitre 1</vt:lpstr>
      <vt:lpstr>un bureau - desk</vt:lpstr>
      <vt:lpstr>une carte - map</vt:lpstr>
      <vt:lpstr>un CD / un DVD – CD / DVD</vt:lpstr>
      <vt:lpstr>une chaise - chair</vt:lpstr>
      <vt:lpstr>un / une élève - student</vt:lpstr>
      <vt:lpstr>une fenêtre - window</vt:lpstr>
      <vt:lpstr>une fille - girl</vt:lpstr>
      <vt:lpstr>un garçon - boy</vt:lpstr>
      <vt:lpstr>un lecteur de CD/DVD  – CD/DVD player</vt:lpstr>
      <vt:lpstr>un livre - book</vt:lpstr>
      <vt:lpstr>un ordinateur - computer</vt:lpstr>
      <vt:lpstr>une porte - door</vt:lpstr>
      <vt:lpstr>un poster - poster</vt:lpstr>
      <vt:lpstr>un professeur, un/une prof - teacher</vt:lpstr>
      <vt:lpstr>la salle de classe - classroom</vt:lpstr>
      <vt:lpstr>une table - table</vt:lpstr>
      <vt:lpstr>un tableau - chalkboard</vt:lpstr>
      <vt:lpstr>une télévision / une télé - television / TV</vt:lpstr>
      <vt:lpstr>Asseyez-vous! – Sit down!</vt:lpstr>
      <vt:lpstr>Levez-vous! – Stand up!</vt:lpstr>
      <vt:lpstr>Silence</vt:lpstr>
      <vt:lpstr>Faites attention! – Pay attention!</vt:lpstr>
      <vt:lpstr>Écoutez et répétez après moi! –  Listen and repeat after me!</vt:lpstr>
      <vt:lpstr>Prenez une feuille de papier! –  Take out a sheet of paper!</vt:lpstr>
      <vt:lpstr>Allez au tableau! –  Go to the board!</vt:lpstr>
      <vt:lpstr>Regardez (la carte)! –  Look at (the map)!</vt:lpstr>
      <vt:lpstr>Retournez à vos places! – Go back to your seats!</vt:lpstr>
      <vt:lpstr>Ouvrez vos livres à la page… – Open your book to page…  </vt:lpstr>
      <vt:lpstr>Fermez vos cahiers! – Close your notebooks!</vt:lpstr>
      <vt:lpstr>Je ne comprends pas. – I don’t understand.</vt:lpstr>
      <vt:lpstr>Répétez, s’il vous plaît? –  Could you please repeat that?</vt:lpstr>
      <vt:lpstr>Comment dit-on… en français? –  How do you say… in French?</vt:lpstr>
      <vt:lpstr>Qu’est-ce que ça veut dire…? –  What does… mean?</vt:lpstr>
      <vt:lpstr>Parlez plus lentement, s’il vous plaît. –  Speak slower, please.</vt:lpstr>
      <vt:lpstr>À tes souhaits! – Bless you</vt:lpstr>
      <vt:lpstr>Est-ce que je peux aller aux toilettes? –  May I go to the restroom?</vt:lpstr>
      <vt:lpstr>Est-ce que je peux aller boire de l’eau? – May I get a drink of water?</vt:lpstr>
      <vt:lpstr>Est-ce que je peux aller à mon casier? – May I go to my locker?</vt:lpstr>
      <vt:lpstr>Est-ce que je peux emprunter un stylo? – May I borrow a pen?</vt:lpstr>
      <vt:lpstr>Additional expressions</vt:lpstr>
      <vt:lpstr>In the classroom</vt:lpstr>
      <vt:lpstr>To exchange e-mail addresses</vt:lpstr>
      <vt:lpstr> Les jours de la semaine –  Days of the week </vt:lpstr>
      <vt:lpstr> Les jours de la semaine –  Days of the week </vt:lpstr>
      <vt:lpstr>Les mois de l’année – months of the year</vt:lpstr>
      <vt:lpstr>Les mois de l’année – months of the year</vt:lpstr>
      <vt:lpstr>Origin</vt:lpstr>
      <vt:lpstr>Origin</vt:lpstr>
    </vt:vector>
  </TitlesOfParts>
  <Company>Shelby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1 Chapitre 1</dc:title>
  <dc:creator>Melissa Hopkins</dc:creator>
  <cp:lastModifiedBy>MELISSA  HOPKINS</cp:lastModifiedBy>
  <cp:revision>29</cp:revision>
  <dcterms:created xsi:type="dcterms:W3CDTF">2011-07-25T18:39:39Z</dcterms:created>
  <dcterms:modified xsi:type="dcterms:W3CDTF">2018-09-13T19:18:53Z</dcterms:modified>
</cp:coreProperties>
</file>