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0" r:id="rId4"/>
    <p:sldId id="263" r:id="rId5"/>
    <p:sldId id="266" r:id="rId6"/>
    <p:sldId id="265" r:id="rId7"/>
    <p:sldId id="267" r:id="rId8"/>
    <p:sldId id="264" r:id="rId9"/>
    <p:sldId id="274" r:id="rId10"/>
    <p:sldId id="275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709"/>
  </p:normalViewPr>
  <p:slideViewPr>
    <p:cSldViewPr snapToGrid="0" snapToObjects="1"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6D828-E0A3-B64F-A895-2A6EF3FBC3E6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40DAA-F80A-6840-A70E-F37221636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835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6D828-E0A3-B64F-A895-2A6EF3FBC3E6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40DAA-F80A-6840-A70E-F37221636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403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6D828-E0A3-B64F-A895-2A6EF3FBC3E6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40DAA-F80A-6840-A70E-F37221636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031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6D828-E0A3-B64F-A895-2A6EF3FBC3E6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40DAA-F80A-6840-A70E-F37221636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626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6D828-E0A3-B64F-A895-2A6EF3FBC3E6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40DAA-F80A-6840-A70E-F37221636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826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6D828-E0A3-B64F-A895-2A6EF3FBC3E6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40DAA-F80A-6840-A70E-F37221636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460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6D828-E0A3-B64F-A895-2A6EF3FBC3E6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40DAA-F80A-6840-A70E-F37221636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53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6D828-E0A3-B64F-A895-2A6EF3FBC3E6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40DAA-F80A-6840-A70E-F37221636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534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6D828-E0A3-B64F-A895-2A6EF3FBC3E6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40DAA-F80A-6840-A70E-F37221636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083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6D828-E0A3-B64F-A895-2A6EF3FBC3E6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40DAA-F80A-6840-A70E-F37221636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61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6D828-E0A3-B64F-A895-2A6EF3FBC3E6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40DAA-F80A-6840-A70E-F37221636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829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6D828-E0A3-B64F-A895-2A6EF3FBC3E6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40DAA-F80A-6840-A70E-F37221636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891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16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audio" Target="../media/media17.m4a"/><Relationship Id="rId5" Type="http://schemas.microsoft.com/office/2007/relationships/media" Target="../media/media17.m4a"/><Relationship Id="rId4" Type="http://schemas.openxmlformats.org/officeDocument/2006/relationships/audio" Target="../media/media16.m4a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10.m4a"/><Relationship Id="rId3" Type="http://schemas.microsoft.com/office/2007/relationships/media" Target="../media/media8.m4a"/><Relationship Id="rId7" Type="http://schemas.microsoft.com/office/2007/relationships/media" Target="../media/media10.m4a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audio" Target="../media/media9.m4a"/><Relationship Id="rId5" Type="http://schemas.microsoft.com/office/2007/relationships/media" Target="../media/media9.m4a"/><Relationship Id="rId10" Type="http://schemas.openxmlformats.org/officeDocument/2006/relationships/image" Target="../media/image1.png"/><Relationship Id="rId4" Type="http://schemas.openxmlformats.org/officeDocument/2006/relationships/audio" Target="../media/media8.m4a"/><Relationship Id="rId9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14.m4a"/><Relationship Id="rId3" Type="http://schemas.microsoft.com/office/2007/relationships/media" Target="../media/media12.m4a"/><Relationship Id="rId7" Type="http://schemas.microsoft.com/office/2007/relationships/media" Target="../media/media14.m4a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audio" Target="../media/media13.m4a"/><Relationship Id="rId5" Type="http://schemas.microsoft.com/office/2007/relationships/media" Target="../media/media13.m4a"/><Relationship Id="rId10" Type="http://schemas.openxmlformats.org/officeDocument/2006/relationships/image" Target="../media/image1.png"/><Relationship Id="rId4" Type="http://schemas.openxmlformats.org/officeDocument/2006/relationships/audio" Target="../media/media12.m4a"/><Relationship Id="rId9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French 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78237"/>
            <a:ext cx="6400800" cy="1752600"/>
          </a:xfrm>
        </p:spPr>
        <p:txBody>
          <a:bodyPr/>
          <a:lstStyle/>
          <a:p>
            <a:r>
              <a:rPr lang="en-US" dirty="0" err="1"/>
              <a:t>Grammaire</a:t>
            </a:r>
            <a:r>
              <a:rPr lang="en-US" dirty="0"/>
              <a:t> 7.2</a:t>
            </a:r>
          </a:p>
          <a:p>
            <a:r>
              <a:rPr lang="en-US" dirty="0"/>
              <a:t>Passé </a:t>
            </a:r>
            <a:r>
              <a:rPr lang="en-US" dirty="0" err="1"/>
              <a:t>composé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253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Passé </a:t>
            </a:r>
            <a:r>
              <a:rPr lang="en-US" dirty="0" err="1"/>
              <a:t>composé</a:t>
            </a:r>
            <a:r>
              <a:rPr lang="en-US" dirty="0"/>
              <a:t> with </a:t>
            </a:r>
            <a:r>
              <a:rPr lang="en-US" dirty="0" err="1"/>
              <a:t>avoir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18978" y="1456029"/>
            <a:ext cx="82910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faire – Ex: </a:t>
            </a:r>
            <a:r>
              <a:rPr lang="en-US" sz="3200" dirty="0" err="1"/>
              <a:t>Qu’est-ce</a:t>
            </a:r>
            <a:r>
              <a:rPr lang="en-US" sz="3200" dirty="0"/>
              <a:t> que </a:t>
            </a:r>
            <a:r>
              <a:rPr lang="en-US" sz="3200" dirty="0" err="1"/>
              <a:t>tu</a:t>
            </a:r>
            <a:r>
              <a:rPr lang="en-US" sz="3200" dirty="0"/>
              <a:t> </a:t>
            </a:r>
            <a:r>
              <a:rPr lang="en-US" sz="3200" u="sng" dirty="0"/>
              <a:t>as fait</a:t>
            </a:r>
            <a:r>
              <a:rPr lang="en-US" sz="3200" dirty="0"/>
              <a:t>? –</a:t>
            </a:r>
          </a:p>
          <a:p>
            <a:r>
              <a:rPr lang="fr-FR" sz="3200" dirty="0"/>
              <a:t>                   What </a:t>
            </a:r>
            <a:r>
              <a:rPr lang="fr-FR" sz="3200" u="sng" dirty="0" err="1"/>
              <a:t>did</a:t>
            </a:r>
            <a:r>
              <a:rPr lang="fr-FR" sz="3200" dirty="0"/>
              <a:t> </a:t>
            </a:r>
            <a:r>
              <a:rPr lang="fr-FR" sz="3200" dirty="0" err="1"/>
              <a:t>you</a:t>
            </a:r>
            <a:r>
              <a:rPr lang="fr-FR" sz="3200" dirty="0"/>
              <a:t> </a:t>
            </a:r>
            <a:r>
              <a:rPr lang="fr-FR" sz="3200" u="sng" dirty="0"/>
              <a:t>do</a:t>
            </a:r>
            <a:r>
              <a:rPr lang="fr-FR" sz="3200" dirty="0"/>
              <a:t>?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618978" y="2533247"/>
            <a:ext cx="85250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pleuvoir</a:t>
            </a:r>
            <a:r>
              <a:rPr lang="en-US" sz="3200" dirty="0"/>
              <a:t> – Ex: Il </a:t>
            </a:r>
            <a:r>
              <a:rPr lang="en-US" sz="3200" u="sng" dirty="0"/>
              <a:t>a </a:t>
            </a:r>
            <a:r>
              <a:rPr lang="en-US" sz="3200" u="sng" dirty="0" err="1"/>
              <a:t>plu</a:t>
            </a:r>
            <a:r>
              <a:rPr lang="en-US" sz="3200" u="sng" dirty="0"/>
              <a:t> </a:t>
            </a:r>
            <a:r>
              <a:rPr lang="en-US" sz="3200" dirty="0" err="1"/>
              <a:t>hier</a:t>
            </a:r>
            <a:r>
              <a:rPr lang="en-US" sz="3200" dirty="0"/>
              <a:t>. –</a:t>
            </a:r>
          </a:p>
          <a:p>
            <a:r>
              <a:rPr lang="fr-FR" sz="3200" dirty="0"/>
              <a:t>                         It </a:t>
            </a:r>
            <a:r>
              <a:rPr lang="fr-FR" sz="3200" u="sng" dirty="0" err="1"/>
              <a:t>rained</a:t>
            </a:r>
            <a:r>
              <a:rPr lang="fr-FR" sz="3200" dirty="0"/>
              <a:t> </a:t>
            </a:r>
            <a:r>
              <a:rPr lang="fr-FR" sz="3200" dirty="0" err="1"/>
              <a:t>yesterday</a:t>
            </a:r>
            <a:r>
              <a:rPr lang="fr-FR" sz="3200" dirty="0"/>
              <a:t>.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618978" y="3538255"/>
            <a:ext cx="82910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Il y a – Ex: </a:t>
            </a:r>
            <a:r>
              <a:rPr lang="en-US" sz="3200" u="sng" dirty="0"/>
              <a:t>Il y a </a:t>
            </a:r>
            <a:r>
              <a:rPr lang="en-US" sz="3200" u="sng" dirty="0" err="1"/>
              <a:t>eu</a:t>
            </a:r>
            <a:r>
              <a:rPr lang="en-US" sz="3200" u="sng" dirty="0"/>
              <a:t> </a:t>
            </a:r>
            <a:r>
              <a:rPr lang="en-US" sz="3200" dirty="0"/>
              <a:t>un accident </a:t>
            </a:r>
            <a:r>
              <a:rPr lang="en-US" sz="3200" dirty="0" err="1"/>
              <a:t>devant</a:t>
            </a:r>
            <a:r>
              <a:rPr lang="en-US" sz="3200" dirty="0"/>
              <a:t> le </a:t>
            </a:r>
            <a:r>
              <a:rPr lang="en-US" sz="3200" dirty="0" err="1"/>
              <a:t>magasin</a:t>
            </a:r>
            <a:endParaRPr lang="en-US" sz="3200" dirty="0"/>
          </a:p>
          <a:p>
            <a:r>
              <a:rPr lang="en-US" sz="3200" dirty="0"/>
              <a:t>                  de </a:t>
            </a:r>
            <a:r>
              <a:rPr lang="en-US" sz="3200" dirty="0" err="1"/>
              <a:t>vêtements</a:t>
            </a:r>
            <a:r>
              <a:rPr lang="en-US" sz="3200" dirty="0"/>
              <a:t>. –</a:t>
            </a:r>
          </a:p>
          <a:p>
            <a:r>
              <a:rPr lang="fr-FR" sz="3200" dirty="0"/>
              <a:t>                  </a:t>
            </a:r>
            <a:r>
              <a:rPr lang="fr-FR" sz="3200" u="sng" dirty="0"/>
              <a:t>There </a:t>
            </a:r>
            <a:r>
              <a:rPr lang="fr-FR" sz="3200" u="sng" dirty="0" err="1"/>
              <a:t>was</a:t>
            </a:r>
            <a:r>
              <a:rPr lang="fr-FR" sz="3200" u="sng" dirty="0"/>
              <a:t> </a:t>
            </a:r>
            <a:r>
              <a:rPr lang="fr-FR" sz="3200" dirty="0"/>
              <a:t>an accident in front of the</a:t>
            </a:r>
          </a:p>
          <a:p>
            <a:r>
              <a:rPr lang="fr-FR" sz="3200" dirty="0"/>
              <a:t>                  </a:t>
            </a:r>
            <a:r>
              <a:rPr lang="fr-FR" sz="3200" dirty="0" err="1"/>
              <a:t>clothing</a:t>
            </a:r>
            <a:r>
              <a:rPr lang="fr-FR" sz="3200" dirty="0"/>
              <a:t> store.</a:t>
            </a:r>
            <a:endParaRPr lang="en-US" sz="3200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0181" y="1456029"/>
            <a:ext cx="609600" cy="6096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0181" y="2500942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0181" y="35781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69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6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38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640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1" grpId="0"/>
      <p:bldP spid="10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Adverbs with the passé </a:t>
            </a:r>
            <a:r>
              <a:rPr lang="en-US" dirty="0" err="1"/>
              <a:t>composé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70857" y="1417638"/>
            <a:ext cx="494195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hier</a:t>
            </a:r>
            <a:r>
              <a:rPr lang="en-US" sz="3200" dirty="0"/>
              <a:t> – yesterday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0169" y="1926713"/>
            <a:ext cx="589846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hier</a:t>
            </a:r>
            <a:r>
              <a:rPr lang="en-US" sz="3200" dirty="0"/>
              <a:t> </a:t>
            </a:r>
            <a:r>
              <a:rPr lang="en-US" sz="3200" dirty="0" err="1"/>
              <a:t>matin</a:t>
            </a:r>
            <a:r>
              <a:rPr lang="en-US" sz="3200" dirty="0"/>
              <a:t> – yesterday morning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8743" y="2479760"/>
            <a:ext cx="664108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hier</a:t>
            </a:r>
            <a:r>
              <a:rPr lang="en-US" sz="3200" dirty="0"/>
              <a:t> après-midi – yesterday afternoon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8742" y="3049199"/>
            <a:ext cx="749959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hier</a:t>
            </a:r>
            <a:r>
              <a:rPr lang="en-US" sz="3200" dirty="0"/>
              <a:t> </a:t>
            </a:r>
            <a:r>
              <a:rPr lang="en-US" sz="3200" dirty="0" err="1"/>
              <a:t>soir</a:t>
            </a:r>
            <a:r>
              <a:rPr lang="en-US" sz="3200" dirty="0"/>
              <a:t> – last night (yesterday evening)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5940" y="3678605"/>
            <a:ext cx="749959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dernier/</a:t>
            </a:r>
            <a:r>
              <a:rPr lang="en-US" sz="3200" dirty="0" err="1"/>
              <a:t>dernière</a:t>
            </a:r>
            <a:r>
              <a:rPr lang="en-US" sz="3200" dirty="0"/>
              <a:t> – last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06629" y="4230472"/>
            <a:ext cx="749959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lundi</a:t>
            </a:r>
            <a:r>
              <a:rPr lang="en-US" sz="3200" dirty="0"/>
              <a:t> dernier – last Monday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5940" y="4711036"/>
            <a:ext cx="749959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la </a:t>
            </a:r>
            <a:r>
              <a:rPr lang="en-US" sz="3200" dirty="0" err="1"/>
              <a:t>semaine</a:t>
            </a:r>
            <a:r>
              <a:rPr lang="en-US" sz="3200" dirty="0"/>
              <a:t> </a:t>
            </a:r>
            <a:r>
              <a:rPr lang="en-US" sz="3200" dirty="0" err="1"/>
              <a:t>dernière</a:t>
            </a:r>
            <a:r>
              <a:rPr lang="en-US" sz="3200" dirty="0"/>
              <a:t> – last week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06629" y="5191600"/>
            <a:ext cx="749959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le </a:t>
            </a:r>
            <a:r>
              <a:rPr lang="en-US" sz="3200" dirty="0" err="1"/>
              <a:t>mois</a:t>
            </a:r>
            <a:r>
              <a:rPr lang="en-US" sz="3200" dirty="0"/>
              <a:t> dernier – last month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15940" y="5753829"/>
            <a:ext cx="749959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l’année</a:t>
            </a:r>
            <a:r>
              <a:rPr lang="en-US" sz="3200" dirty="0"/>
              <a:t> </a:t>
            </a:r>
            <a:r>
              <a:rPr lang="en-US" sz="3200" dirty="0" err="1"/>
              <a:t>dernière</a:t>
            </a:r>
            <a:r>
              <a:rPr lang="en-US" sz="3200" dirty="0"/>
              <a:t> – last year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38868" y="12556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04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498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Passé composé </a:t>
            </a:r>
            <a:r>
              <a:rPr lang="fr-FR" dirty="0" err="1"/>
              <a:t>with</a:t>
            </a:r>
            <a:r>
              <a:rPr lang="fr-FR" dirty="0"/>
              <a:t> avoir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0857" y="1262592"/>
            <a:ext cx="75292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/>
              <a:t>The passé </a:t>
            </a:r>
            <a:r>
              <a:rPr lang="en-US" sz="3200" dirty="0" err="1"/>
              <a:t>composé</a:t>
            </a:r>
            <a:r>
              <a:rPr lang="en-US" sz="3200" dirty="0"/>
              <a:t> is a compound verb tense. It requires 2 words to form it, a helping verb and a past participle.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0857" y="3033592"/>
            <a:ext cx="75292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/>
              <a:t>For most verbs, the helping verb is the present tense of </a:t>
            </a:r>
            <a:r>
              <a:rPr lang="en-US" sz="3200" dirty="0" err="1"/>
              <a:t>avoir</a:t>
            </a:r>
            <a:r>
              <a:rPr lang="en-US" sz="3200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70857" y="4321479"/>
            <a:ext cx="75292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/>
              <a:t>The past participle is formed by replacing the –</a:t>
            </a:r>
            <a:r>
              <a:rPr lang="en-US" sz="3200" dirty="0" err="1"/>
              <a:t>er</a:t>
            </a:r>
            <a:r>
              <a:rPr lang="en-US" sz="3200" dirty="0"/>
              <a:t> endings with –é.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77200" y="4638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72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Passé composé </a:t>
            </a:r>
            <a:r>
              <a:rPr lang="fr-FR" dirty="0" err="1"/>
              <a:t>with</a:t>
            </a:r>
            <a:r>
              <a:rPr lang="fr-FR" dirty="0"/>
              <a:t> avoir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39058" y="1788410"/>
            <a:ext cx="796471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fr-FR" sz="3200" dirty="0"/>
              <a:t>parl</a:t>
            </a:r>
            <a:r>
              <a:rPr lang="fr-FR" sz="3200" u="sng" dirty="0"/>
              <a:t>er</a:t>
            </a:r>
            <a:r>
              <a:rPr lang="fr-FR" sz="3200" dirty="0"/>
              <a:t> – to talk/to </a:t>
            </a:r>
            <a:r>
              <a:rPr lang="fr-FR" sz="3200" dirty="0" err="1"/>
              <a:t>speak</a:t>
            </a:r>
            <a:endParaRPr lang="fr-FR" sz="3200" dirty="0"/>
          </a:p>
          <a:p>
            <a:pPr algn="ctr">
              <a:buNone/>
            </a:pPr>
            <a:endParaRPr lang="fr-FR" sz="3200" dirty="0"/>
          </a:p>
          <a:p>
            <a:pPr>
              <a:buNone/>
            </a:pPr>
            <a:r>
              <a:rPr lang="fr-FR" sz="3200" dirty="0"/>
              <a:t>			j’						nous</a:t>
            </a:r>
          </a:p>
          <a:p>
            <a:pPr>
              <a:buNone/>
            </a:pPr>
            <a:r>
              <a:rPr lang="fr-FR" sz="3200" dirty="0"/>
              <a:t>			tu						vous</a:t>
            </a:r>
          </a:p>
          <a:p>
            <a:pPr>
              <a:buNone/>
            </a:pPr>
            <a:r>
              <a:rPr lang="fr-FR" sz="3200" dirty="0"/>
              <a:t>	il, elle, on					 ils, elles</a:t>
            </a:r>
            <a:endParaRPr lang="en-US" sz="3200" dirty="0"/>
          </a:p>
          <a:p>
            <a:pPr>
              <a:buNone/>
            </a:pP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990864" y="2796962"/>
            <a:ext cx="53099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ai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71864" y="2796961"/>
            <a:ext cx="14816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parl</a:t>
            </a:r>
            <a:r>
              <a:rPr lang="fr-FR" sz="3200" u="sng" dirty="0"/>
              <a:t>é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70265" y="3257793"/>
            <a:ext cx="77804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as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99659" y="3241749"/>
            <a:ext cx="14816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parl</a:t>
            </a:r>
            <a:r>
              <a:rPr lang="fr-FR" sz="3200" u="sng" dirty="0"/>
              <a:t>é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22238" y="3736767"/>
            <a:ext cx="53099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88345" y="3735810"/>
            <a:ext cx="14816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parl</a:t>
            </a:r>
            <a:r>
              <a:rPr lang="fr-FR" sz="3200" u="sng" dirty="0"/>
              <a:t>é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35978" y="2770894"/>
            <a:ext cx="166673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avons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52595" y="2784501"/>
            <a:ext cx="14816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parl</a:t>
            </a:r>
            <a:r>
              <a:rPr lang="fr-FR" sz="3200" u="sng" dirty="0"/>
              <a:t>é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35978" y="3257650"/>
            <a:ext cx="101661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avez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89308" y="3257650"/>
            <a:ext cx="14816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parl</a:t>
            </a:r>
            <a:r>
              <a:rPr lang="fr-FR" sz="3200" u="sng" dirty="0"/>
              <a:t>é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62429" y="3748658"/>
            <a:ext cx="101661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ont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01070" y="3753783"/>
            <a:ext cx="14816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parl</a:t>
            </a:r>
            <a:r>
              <a:rPr lang="fr-FR" sz="3200" u="sng" dirty="0"/>
              <a:t>é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01821" y="5413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61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405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47392"/>
            <a:ext cx="8229600" cy="1143000"/>
          </a:xfrm>
        </p:spPr>
        <p:txBody>
          <a:bodyPr/>
          <a:lstStyle/>
          <a:p>
            <a:r>
              <a:rPr lang="fr-FR" dirty="0"/>
              <a:t>Passé composé </a:t>
            </a:r>
            <a:r>
              <a:rPr lang="fr-FR" dirty="0" err="1"/>
              <a:t>with</a:t>
            </a:r>
            <a:r>
              <a:rPr lang="fr-FR" dirty="0"/>
              <a:t> avoir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0857" y="902477"/>
            <a:ext cx="752928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Many verbs have irregular (past participles):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2835" y="2807880"/>
            <a:ext cx="5542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boire</a:t>
            </a:r>
            <a:r>
              <a:rPr lang="en-US" sz="3200" dirty="0"/>
              <a:t> – to drink (</a:t>
            </a:r>
            <a:r>
              <a:rPr lang="en-US" sz="3200" dirty="0" err="1"/>
              <a:t>bu</a:t>
            </a:r>
            <a:r>
              <a:rPr lang="en-US" sz="3200" dirty="0"/>
              <a:t> – drank)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57586" y="5588746"/>
            <a:ext cx="6062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pleuvoir</a:t>
            </a:r>
            <a:r>
              <a:rPr lang="en-US" sz="3200" dirty="0"/>
              <a:t> – to rain (</a:t>
            </a:r>
            <a:r>
              <a:rPr lang="en-US" sz="3200" dirty="0" err="1"/>
              <a:t>plu</a:t>
            </a:r>
            <a:r>
              <a:rPr lang="en-US" sz="3200" dirty="0"/>
              <a:t> – rained)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553" y="3754277"/>
            <a:ext cx="4941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voir</a:t>
            </a:r>
            <a:r>
              <a:rPr lang="en-US" sz="3200" dirty="0"/>
              <a:t> – to see (vu – saw)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33554" y="2313200"/>
            <a:ext cx="6494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vouloir</a:t>
            </a:r>
            <a:r>
              <a:rPr lang="en-US" sz="3200" dirty="0"/>
              <a:t> – to want (</a:t>
            </a:r>
            <a:r>
              <a:rPr lang="en-US" sz="3200" dirty="0" err="1"/>
              <a:t>voulu</a:t>
            </a:r>
            <a:r>
              <a:rPr lang="en-US" sz="3200" dirty="0"/>
              <a:t> – wanted)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42835" y="3286929"/>
            <a:ext cx="4941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lire – to read (</a:t>
            </a:r>
            <a:r>
              <a:rPr lang="en-US" sz="3200" dirty="0" err="1"/>
              <a:t>lu</a:t>
            </a:r>
            <a:r>
              <a:rPr lang="en-US" sz="3200" dirty="0"/>
              <a:t> – read)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75758" y="1398271"/>
            <a:ext cx="5371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être</a:t>
            </a:r>
            <a:r>
              <a:rPr lang="en-US" sz="3200" dirty="0"/>
              <a:t> – to be (</a:t>
            </a:r>
            <a:r>
              <a:rPr lang="en-US" sz="3200" dirty="0" err="1"/>
              <a:t>été</a:t>
            </a:r>
            <a:r>
              <a:rPr lang="en-US" sz="3200" dirty="0"/>
              <a:t> – was)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57586" y="1845719"/>
            <a:ext cx="5371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avoir</a:t>
            </a:r>
            <a:r>
              <a:rPr lang="en-US" sz="3200" dirty="0"/>
              <a:t> – to have (</a:t>
            </a:r>
            <a:r>
              <a:rPr lang="en-US" sz="3200" dirty="0" err="1"/>
              <a:t>eu</a:t>
            </a:r>
            <a:r>
              <a:rPr lang="en-US" sz="3200" dirty="0"/>
              <a:t> – had)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33553" y="4202343"/>
            <a:ext cx="5371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mettre</a:t>
            </a:r>
            <a:r>
              <a:rPr lang="en-US" sz="3200" dirty="0"/>
              <a:t> – to put (</a:t>
            </a:r>
            <a:r>
              <a:rPr lang="en-US" sz="3200" dirty="0" err="1"/>
              <a:t>mis</a:t>
            </a:r>
            <a:r>
              <a:rPr lang="en-US" sz="3200" dirty="0"/>
              <a:t> – put)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42835" y="4650410"/>
            <a:ext cx="5371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prendre</a:t>
            </a:r>
            <a:r>
              <a:rPr lang="en-US" sz="3200" dirty="0"/>
              <a:t> – to take (</a:t>
            </a:r>
            <a:r>
              <a:rPr lang="en-US" sz="3200" dirty="0" err="1"/>
              <a:t>pris</a:t>
            </a:r>
            <a:r>
              <a:rPr lang="en-US" sz="3200" dirty="0"/>
              <a:t> – took)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42835" y="5136369"/>
            <a:ext cx="6302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faire – to do/make (fait – did/made)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49569" y="6069264"/>
            <a:ext cx="8291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Il y a – There is (Il y a </a:t>
            </a:r>
            <a:r>
              <a:rPr lang="en-US" sz="3200" dirty="0" err="1"/>
              <a:t>eu</a:t>
            </a:r>
            <a:r>
              <a:rPr lang="en-US" sz="3200" dirty="0"/>
              <a:t> – There was)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77200" y="2205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28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999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0" grpId="0"/>
      <p:bldP spid="13" grpId="0"/>
      <p:bldP spid="14" grpId="0"/>
      <p:bldP spid="18" grpId="0"/>
      <p:bldP spid="16" grpId="0"/>
      <p:bldP spid="17" grpId="0"/>
      <p:bldP spid="19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Passé composé </a:t>
            </a:r>
            <a:r>
              <a:rPr lang="fr-FR" dirty="0" err="1"/>
              <a:t>with</a:t>
            </a:r>
            <a:r>
              <a:rPr lang="fr-FR" dirty="0"/>
              <a:t> avoir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9058" y="1788410"/>
            <a:ext cx="796471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fr-FR" sz="3200" dirty="0"/>
              <a:t>avoir – to have</a:t>
            </a:r>
          </a:p>
          <a:p>
            <a:pPr algn="ctr">
              <a:buNone/>
            </a:pPr>
            <a:endParaRPr lang="fr-FR" sz="3200" dirty="0"/>
          </a:p>
          <a:p>
            <a:pPr>
              <a:buNone/>
            </a:pPr>
            <a:r>
              <a:rPr lang="fr-FR" sz="3200" dirty="0"/>
              <a:t>			j’						nous</a:t>
            </a:r>
          </a:p>
          <a:p>
            <a:pPr>
              <a:buNone/>
            </a:pPr>
            <a:r>
              <a:rPr lang="fr-FR" sz="3200" dirty="0"/>
              <a:t>			tu						vous</a:t>
            </a:r>
          </a:p>
          <a:p>
            <a:pPr>
              <a:buNone/>
            </a:pPr>
            <a:r>
              <a:rPr lang="fr-FR" sz="3200" dirty="0"/>
              <a:t>	il, elle, on					 ils, elles</a:t>
            </a:r>
            <a:endParaRPr lang="en-US" sz="3200" dirty="0"/>
          </a:p>
          <a:p>
            <a:pPr>
              <a:buNone/>
            </a:pP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990864" y="2796962"/>
            <a:ext cx="53099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ai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71864" y="2796961"/>
            <a:ext cx="14816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eu</a:t>
            </a:r>
            <a:endParaRPr lang="fr-FR" sz="32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2270265" y="3257793"/>
            <a:ext cx="6603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as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14764" y="3254404"/>
            <a:ext cx="14816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eu</a:t>
            </a:r>
            <a:endParaRPr lang="fr-FR" sz="3200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2622238" y="3736767"/>
            <a:ext cx="53099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30664" y="3736767"/>
            <a:ext cx="14816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eu</a:t>
            </a:r>
            <a:endParaRPr lang="fr-FR" sz="3200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5535978" y="2770894"/>
            <a:ext cx="166673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avons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20014" y="2793573"/>
            <a:ext cx="14816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eu</a:t>
            </a:r>
            <a:endParaRPr lang="fr-FR" sz="3200" u="sng" dirty="0"/>
          </a:p>
        </p:txBody>
      </p:sp>
      <p:sp>
        <p:nvSpPr>
          <p:cNvPr id="13" name="TextBox 12"/>
          <p:cNvSpPr txBox="1"/>
          <p:nvPr/>
        </p:nvSpPr>
        <p:spPr>
          <a:xfrm>
            <a:off x="5535978" y="3225900"/>
            <a:ext cx="101661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avez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09103" y="3231752"/>
            <a:ext cx="14816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eu</a:t>
            </a:r>
            <a:endParaRPr lang="fr-FR" sz="3200" u="sng" dirty="0"/>
          </a:p>
        </p:txBody>
      </p:sp>
      <p:sp>
        <p:nvSpPr>
          <p:cNvPr id="15" name="TextBox 14"/>
          <p:cNvSpPr txBox="1"/>
          <p:nvPr/>
        </p:nvSpPr>
        <p:spPr>
          <a:xfrm>
            <a:off x="6062429" y="3748658"/>
            <a:ext cx="101661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ont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95105" y="3748658"/>
            <a:ext cx="14816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eu</a:t>
            </a:r>
            <a:endParaRPr lang="fr-FR" sz="3200" u="sng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71972" y="5034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40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350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Passé composé </a:t>
            </a:r>
            <a:r>
              <a:rPr lang="fr-FR" dirty="0" err="1"/>
              <a:t>with</a:t>
            </a:r>
            <a:r>
              <a:rPr lang="fr-FR" dirty="0"/>
              <a:t> avoir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9058" y="1788410"/>
            <a:ext cx="796471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fr-FR" sz="3200" dirty="0"/>
              <a:t>voir – to </a:t>
            </a:r>
            <a:r>
              <a:rPr lang="fr-FR" sz="3200" dirty="0" err="1"/>
              <a:t>see</a:t>
            </a:r>
            <a:endParaRPr lang="fr-FR" sz="3200" dirty="0"/>
          </a:p>
          <a:p>
            <a:pPr algn="ctr">
              <a:buNone/>
            </a:pPr>
            <a:endParaRPr lang="fr-FR" sz="3200" dirty="0"/>
          </a:p>
          <a:p>
            <a:pPr>
              <a:buNone/>
            </a:pPr>
            <a:r>
              <a:rPr lang="fr-FR" sz="3200" dirty="0"/>
              <a:t>			j’						nous</a:t>
            </a:r>
          </a:p>
          <a:p>
            <a:pPr>
              <a:buNone/>
            </a:pPr>
            <a:r>
              <a:rPr lang="fr-FR" sz="3200" dirty="0"/>
              <a:t>			tu						vous</a:t>
            </a:r>
          </a:p>
          <a:p>
            <a:pPr>
              <a:buNone/>
            </a:pPr>
            <a:r>
              <a:rPr lang="fr-FR" sz="3200" dirty="0"/>
              <a:t>	il, elle, on					 ils, elles</a:t>
            </a:r>
            <a:endParaRPr lang="en-US" sz="3200" dirty="0"/>
          </a:p>
          <a:p>
            <a:pPr>
              <a:buNone/>
            </a:pP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990864" y="2796962"/>
            <a:ext cx="53099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ai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71864" y="2796961"/>
            <a:ext cx="14816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vu</a:t>
            </a:r>
            <a:endParaRPr lang="fr-FR" sz="32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2270265" y="3257793"/>
            <a:ext cx="6603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as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14764" y="3254404"/>
            <a:ext cx="14816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vu</a:t>
            </a:r>
            <a:endParaRPr lang="fr-FR" sz="3200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2622238" y="3736767"/>
            <a:ext cx="53099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30664" y="3736767"/>
            <a:ext cx="14816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vu</a:t>
            </a:r>
            <a:endParaRPr lang="fr-FR" sz="3200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5535978" y="2770894"/>
            <a:ext cx="166673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avons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20014" y="2793573"/>
            <a:ext cx="14816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vu</a:t>
            </a:r>
            <a:endParaRPr lang="fr-FR" sz="3200" u="sng" dirty="0"/>
          </a:p>
        </p:txBody>
      </p:sp>
      <p:sp>
        <p:nvSpPr>
          <p:cNvPr id="13" name="TextBox 12"/>
          <p:cNvSpPr txBox="1"/>
          <p:nvPr/>
        </p:nvSpPr>
        <p:spPr>
          <a:xfrm>
            <a:off x="5535978" y="3225900"/>
            <a:ext cx="101661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avez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09103" y="3231752"/>
            <a:ext cx="14816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vu</a:t>
            </a:r>
            <a:endParaRPr lang="fr-FR" sz="3200" u="sng" dirty="0"/>
          </a:p>
        </p:txBody>
      </p:sp>
      <p:sp>
        <p:nvSpPr>
          <p:cNvPr id="15" name="TextBox 14"/>
          <p:cNvSpPr txBox="1"/>
          <p:nvPr/>
        </p:nvSpPr>
        <p:spPr>
          <a:xfrm>
            <a:off x="6062429" y="3748658"/>
            <a:ext cx="101661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ont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95105" y="3748658"/>
            <a:ext cx="14816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vu</a:t>
            </a:r>
            <a:endParaRPr lang="fr-FR" sz="3200" u="sng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71972" y="5034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6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377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Passé composé </a:t>
            </a:r>
            <a:r>
              <a:rPr lang="fr-FR" dirty="0" err="1"/>
              <a:t>with</a:t>
            </a:r>
            <a:r>
              <a:rPr lang="fr-FR" dirty="0"/>
              <a:t> avoir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9058" y="1788410"/>
            <a:ext cx="796471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fr-FR" sz="3200" dirty="0"/>
              <a:t>faire – to do/to </a:t>
            </a:r>
            <a:r>
              <a:rPr lang="fr-FR" sz="3200" dirty="0" err="1"/>
              <a:t>make</a:t>
            </a:r>
            <a:endParaRPr lang="fr-FR" sz="3200" dirty="0"/>
          </a:p>
          <a:p>
            <a:pPr algn="ctr">
              <a:buNone/>
            </a:pPr>
            <a:endParaRPr lang="fr-FR" sz="3200" dirty="0"/>
          </a:p>
          <a:p>
            <a:pPr>
              <a:buNone/>
            </a:pPr>
            <a:r>
              <a:rPr lang="fr-FR" sz="3200" dirty="0"/>
              <a:t>			j’						nous</a:t>
            </a:r>
          </a:p>
          <a:p>
            <a:pPr>
              <a:buNone/>
            </a:pPr>
            <a:r>
              <a:rPr lang="fr-FR" sz="3200" dirty="0"/>
              <a:t>			tu						vous</a:t>
            </a:r>
          </a:p>
          <a:p>
            <a:pPr>
              <a:buNone/>
            </a:pPr>
            <a:r>
              <a:rPr lang="fr-FR" sz="3200" dirty="0"/>
              <a:t>	il, elle, on					 ils, elles</a:t>
            </a:r>
            <a:endParaRPr lang="en-US" sz="3200" dirty="0"/>
          </a:p>
          <a:p>
            <a:pPr>
              <a:buNone/>
            </a:pP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990864" y="2796962"/>
            <a:ext cx="53099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ai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71864" y="2796961"/>
            <a:ext cx="14816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fait</a:t>
            </a:r>
            <a:endParaRPr lang="fr-FR" sz="32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2270265" y="3257793"/>
            <a:ext cx="6603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as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14764" y="3254404"/>
            <a:ext cx="14816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fait</a:t>
            </a:r>
            <a:endParaRPr lang="fr-FR" sz="3200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2622238" y="3736767"/>
            <a:ext cx="53099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30664" y="3736767"/>
            <a:ext cx="14816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fait</a:t>
            </a:r>
            <a:endParaRPr lang="fr-FR" sz="3200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5535978" y="2770894"/>
            <a:ext cx="166673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avons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20014" y="2793573"/>
            <a:ext cx="14816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fait</a:t>
            </a:r>
            <a:endParaRPr lang="fr-FR" sz="3200" u="sng" dirty="0"/>
          </a:p>
        </p:txBody>
      </p:sp>
      <p:sp>
        <p:nvSpPr>
          <p:cNvPr id="13" name="TextBox 12"/>
          <p:cNvSpPr txBox="1"/>
          <p:nvPr/>
        </p:nvSpPr>
        <p:spPr>
          <a:xfrm>
            <a:off x="5535978" y="3225900"/>
            <a:ext cx="101661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avez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09103" y="3231752"/>
            <a:ext cx="14816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fait</a:t>
            </a:r>
            <a:endParaRPr lang="fr-FR" sz="3200" u="sng" dirty="0"/>
          </a:p>
        </p:txBody>
      </p:sp>
      <p:sp>
        <p:nvSpPr>
          <p:cNvPr id="15" name="TextBox 14"/>
          <p:cNvSpPr txBox="1"/>
          <p:nvPr/>
        </p:nvSpPr>
        <p:spPr>
          <a:xfrm>
            <a:off x="6062429" y="3748658"/>
            <a:ext cx="101661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ont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95105" y="3748658"/>
            <a:ext cx="14816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fait</a:t>
            </a:r>
            <a:endParaRPr lang="fr-FR" sz="3200" u="sng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71972" y="5413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53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453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Passé </a:t>
            </a:r>
            <a:r>
              <a:rPr lang="en-US" dirty="0" err="1"/>
              <a:t>composé</a:t>
            </a:r>
            <a:r>
              <a:rPr lang="en-US" dirty="0"/>
              <a:t> with </a:t>
            </a:r>
            <a:r>
              <a:rPr lang="en-US" dirty="0" err="1"/>
              <a:t>avoir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52157" y="1456029"/>
            <a:ext cx="82910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être</a:t>
            </a:r>
            <a:r>
              <a:rPr lang="en-US" sz="3200" dirty="0"/>
              <a:t> – Ex: Nous </a:t>
            </a:r>
            <a:r>
              <a:rPr lang="en-US" sz="3200" u="sng" dirty="0" err="1"/>
              <a:t>avons</a:t>
            </a:r>
            <a:r>
              <a:rPr lang="en-US" sz="3200" u="sng" dirty="0"/>
              <a:t> </a:t>
            </a:r>
            <a:r>
              <a:rPr lang="en-US" sz="3200" u="sng" dirty="0" err="1"/>
              <a:t>été</a:t>
            </a:r>
            <a:r>
              <a:rPr lang="en-US" sz="3200" u="sng" dirty="0"/>
              <a:t> </a:t>
            </a:r>
            <a:r>
              <a:rPr lang="en-US" sz="3200" dirty="0"/>
              <a:t>au </a:t>
            </a:r>
            <a:r>
              <a:rPr lang="en-US" sz="3200" dirty="0" err="1"/>
              <a:t>magasin</a:t>
            </a:r>
            <a:r>
              <a:rPr lang="en-US" sz="3200" dirty="0"/>
              <a:t>. –</a:t>
            </a:r>
          </a:p>
          <a:p>
            <a:r>
              <a:rPr lang="fr-FR" sz="3200" dirty="0"/>
              <a:t>                  </a:t>
            </a:r>
            <a:r>
              <a:rPr lang="fr-FR" sz="3200" dirty="0" err="1"/>
              <a:t>We</a:t>
            </a:r>
            <a:r>
              <a:rPr lang="fr-FR" sz="3200" dirty="0"/>
              <a:t> </a:t>
            </a:r>
            <a:r>
              <a:rPr lang="fr-FR" sz="3200" u="sng" dirty="0" err="1"/>
              <a:t>went</a:t>
            </a:r>
            <a:r>
              <a:rPr lang="fr-FR" sz="3200" dirty="0"/>
              <a:t> to the store.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752157" y="2533247"/>
            <a:ext cx="82910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avoir</a:t>
            </a:r>
            <a:r>
              <a:rPr lang="en-US" sz="3200" dirty="0"/>
              <a:t> – Ex: </a:t>
            </a:r>
            <a:r>
              <a:rPr lang="en-US" sz="3200" dirty="0" err="1"/>
              <a:t>J’</a:t>
            </a:r>
            <a:r>
              <a:rPr lang="en-US" sz="3200" u="sng" dirty="0" err="1"/>
              <a:t>ai</a:t>
            </a:r>
            <a:r>
              <a:rPr lang="en-US" sz="3200" u="sng" dirty="0"/>
              <a:t> </a:t>
            </a:r>
            <a:r>
              <a:rPr lang="en-US" sz="3200" u="sng" dirty="0" err="1"/>
              <a:t>eu</a:t>
            </a:r>
            <a:r>
              <a:rPr lang="en-US" sz="3200" u="sng" dirty="0"/>
              <a:t> </a:t>
            </a:r>
            <a:r>
              <a:rPr lang="en-US" sz="3200" dirty="0"/>
              <a:t>un </a:t>
            </a:r>
            <a:r>
              <a:rPr lang="en-US" sz="3200" dirty="0" err="1"/>
              <a:t>problème</a:t>
            </a:r>
            <a:r>
              <a:rPr lang="en-US" sz="3200" dirty="0"/>
              <a:t> avec mon</a:t>
            </a:r>
          </a:p>
          <a:p>
            <a:r>
              <a:rPr lang="en-US" sz="3200" dirty="0"/>
              <a:t>                   nouveau tuba. –</a:t>
            </a:r>
          </a:p>
          <a:p>
            <a:r>
              <a:rPr lang="fr-FR" sz="3200" dirty="0"/>
              <a:t>                   I </a:t>
            </a:r>
            <a:r>
              <a:rPr lang="fr-FR" sz="3200" u="sng" dirty="0" err="1"/>
              <a:t>had</a:t>
            </a:r>
            <a:r>
              <a:rPr lang="fr-FR" sz="3200" dirty="0"/>
              <a:t> a </a:t>
            </a:r>
            <a:r>
              <a:rPr lang="fr-FR" sz="3200" dirty="0" err="1"/>
              <a:t>problem</a:t>
            </a:r>
            <a:r>
              <a:rPr lang="fr-FR" sz="3200" dirty="0"/>
              <a:t> </a:t>
            </a:r>
            <a:r>
              <a:rPr lang="fr-FR" sz="3200" dirty="0" err="1"/>
              <a:t>with</a:t>
            </a:r>
            <a:r>
              <a:rPr lang="fr-FR" sz="3200" dirty="0"/>
              <a:t> </a:t>
            </a:r>
            <a:r>
              <a:rPr lang="fr-FR" sz="3200" dirty="0" err="1"/>
              <a:t>my</a:t>
            </a:r>
            <a:r>
              <a:rPr lang="fr-FR" sz="3200" dirty="0"/>
              <a:t> new tuba.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752157" y="4102907"/>
            <a:ext cx="82910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vouloir</a:t>
            </a:r>
            <a:r>
              <a:rPr lang="en-US" sz="3200" dirty="0"/>
              <a:t> – Ex: </a:t>
            </a:r>
            <a:r>
              <a:rPr lang="en-US" sz="3200" dirty="0" err="1"/>
              <a:t>J’</a:t>
            </a:r>
            <a:r>
              <a:rPr lang="en-US" sz="3200" u="sng" dirty="0" err="1"/>
              <a:t>ai</a:t>
            </a:r>
            <a:r>
              <a:rPr lang="en-US" sz="3200" u="sng" dirty="0"/>
              <a:t> </a:t>
            </a:r>
            <a:r>
              <a:rPr lang="en-US" sz="3200" u="sng" dirty="0" err="1"/>
              <a:t>voulu</a:t>
            </a:r>
            <a:r>
              <a:rPr lang="en-US" sz="3200" u="sng" dirty="0"/>
              <a:t> </a:t>
            </a:r>
            <a:r>
              <a:rPr lang="en-US" sz="3200" dirty="0"/>
              <a:t> </a:t>
            </a:r>
            <a:r>
              <a:rPr lang="en-US" sz="3200" dirty="0" err="1"/>
              <a:t>acheter</a:t>
            </a:r>
            <a:r>
              <a:rPr lang="en-US" sz="3200" dirty="0"/>
              <a:t> un VTT. –</a:t>
            </a:r>
          </a:p>
          <a:p>
            <a:r>
              <a:rPr lang="fr-FR" sz="3200" dirty="0"/>
              <a:t>                       I </a:t>
            </a:r>
            <a:r>
              <a:rPr lang="fr-FR" sz="3200" u="sng" dirty="0" err="1"/>
              <a:t>wanted</a:t>
            </a:r>
            <a:r>
              <a:rPr lang="fr-FR" sz="3200" dirty="0"/>
              <a:t> to </a:t>
            </a:r>
            <a:r>
              <a:rPr lang="fr-FR" sz="3200" dirty="0" err="1"/>
              <a:t>buy</a:t>
            </a:r>
            <a:r>
              <a:rPr lang="fr-FR" sz="3200" dirty="0"/>
              <a:t> a </a:t>
            </a:r>
            <a:r>
              <a:rPr lang="fr-FR" sz="3200" dirty="0" err="1"/>
              <a:t>mountain</a:t>
            </a:r>
            <a:r>
              <a:rPr lang="fr-FR" sz="3200" dirty="0"/>
              <a:t> bike.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752157" y="5218516"/>
            <a:ext cx="82910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boire</a:t>
            </a:r>
            <a:r>
              <a:rPr lang="en-US" sz="3200" dirty="0"/>
              <a:t> – Ex: Il </a:t>
            </a:r>
            <a:r>
              <a:rPr lang="en-US" sz="3200" u="sng" dirty="0"/>
              <a:t>a </a:t>
            </a:r>
            <a:r>
              <a:rPr lang="en-US" sz="3200" u="sng" dirty="0" err="1"/>
              <a:t>bu</a:t>
            </a:r>
            <a:r>
              <a:rPr lang="en-US" sz="3200" u="sng" dirty="0"/>
              <a:t> </a:t>
            </a:r>
            <a:r>
              <a:rPr lang="en-US" sz="3200" dirty="0" err="1"/>
              <a:t>une</a:t>
            </a:r>
            <a:r>
              <a:rPr lang="en-US" sz="3200" dirty="0"/>
              <a:t> </a:t>
            </a:r>
            <a:r>
              <a:rPr lang="en-US" sz="3200" dirty="0" err="1"/>
              <a:t>limonade</a:t>
            </a:r>
            <a:r>
              <a:rPr lang="en-US" sz="3200" dirty="0"/>
              <a:t> au café. –</a:t>
            </a:r>
          </a:p>
          <a:p>
            <a:r>
              <a:rPr lang="fr-FR" sz="3200" dirty="0"/>
              <a:t>                    He </a:t>
            </a:r>
            <a:r>
              <a:rPr lang="fr-FR" sz="3200" u="sng" dirty="0" err="1"/>
              <a:t>drank</a:t>
            </a:r>
            <a:r>
              <a:rPr lang="fr-FR" sz="3200" dirty="0"/>
              <a:t> a </a:t>
            </a:r>
            <a:r>
              <a:rPr lang="fr-FR" sz="3200" dirty="0" err="1"/>
              <a:t>lemon</a:t>
            </a:r>
            <a:r>
              <a:rPr lang="fr-FR" sz="3200" dirty="0"/>
              <a:t> soda at the café.</a:t>
            </a:r>
            <a:endParaRPr lang="en-US" sz="3200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52400" y="1456029"/>
            <a:ext cx="609600" cy="6096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52400" y="2557865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52400" y="4086288"/>
            <a:ext cx="609600" cy="6096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52400" y="52185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07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49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59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49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452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1" grpId="0"/>
      <p:bldP spid="10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Passé </a:t>
            </a:r>
            <a:r>
              <a:rPr lang="en-US" dirty="0" err="1"/>
              <a:t>composé</a:t>
            </a:r>
            <a:r>
              <a:rPr lang="en-US" dirty="0"/>
              <a:t> with </a:t>
            </a:r>
            <a:r>
              <a:rPr lang="en-US" dirty="0" err="1"/>
              <a:t>avoir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18978" y="1456029"/>
            <a:ext cx="82910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lire – Ex: </a:t>
            </a:r>
            <a:r>
              <a:rPr lang="en-US" sz="3200" dirty="0" err="1"/>
              <a:t>Elles</a:t>
            </a:r>
            <a:r>
              <a:rPr lang="en-US" sz="3200" dirty="0"/>
              <a:t> </a:t>
            </a:r>
            <a:r>
              <a:rPr lang="en-US" sz="3200" u="sng" dirty="0" err="1"/>
              <a:t>ont</a:t>
            </a:r>
            <a:r>
              <a:rPr lang="en-US" sz="3200" u="sng" dirty="0"/>
              <a:t> </a:t>
            </a:r>
            <a:r>
              <a:rPr lang="en-US" sz="3200" u="sng" dirty="0" err="1"/>
              <a:t>lu</a:t>
            </a:r>
            <a:r>
              <a:rPr lang="en-US" sz="3200" u="sng" dirty="0"/>
              <a:t> </a:t>
            </a:r>
            <a:r>
              <a:rPr lang="en-US" sz="3200" dirty="0"/>
              <a:t>les romans de Proust. –</a:t>
            </a:r>
          </a:p>
          <a:p>
            <a:r>
              <a:rPr lang="fr-FR" sz="3200" dirty="0"/>
              <a:t>                 </a:t>
            </a:r>
            <a:r>
              <a:rPr lang="fr-FR" sz="3200" dirty="0" err="1"/>
              <a:t>They</a:t>
            </a:r>
            <a:r>
              <a:rPr lang="fr-FR" sz="3200" dirty="0"/>
              <a:t> </a:t>
            </a:r>
            <a:r>
              <a:rPr lang="fr-FR" sz="3200" u="sng" dirty="0" err="1"/>
              <a:t>read</a:t>
            </a:r>
            <a:r>
              <a:rPr lang="fr-FR" sz="3200" dirty="0"/>
              <a:t> the </a:t>
            </a:r>
            <a:r>
              <a:rPr lang="fr-FR" sz="3200" dirty="0" err="1"/>
              <a:t>novels</a:t>
            </a:r>
            <a:r>
              <a:rPr lang="fr-FR" sz="3200" dirty="0"/>
              <a:t> by Proust.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618978" y="2645789"/>
            <a:ext cx="85250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voir</a:t>
            </a:r>
            <a:r>
              <a:rPr lang="en-US" sz="3200" dirty="0"/>
              <a:t> – Ex: </a:t>
            </a:r>
            <a:r>
              <a:rPr lang="en-US" sz="3200" dirty="0" err="1"/>
              <a:t>J’</a:t>
            </a:r>
            <a:r>
              <a:rPr lang="en-US" sz="3200" u="sng" dirty="0" err="1"/>
              <a:t>ai</a:t>
            </a:r>
            <a:r>
              <a:rPr lang="en-US" sz="3200" u="sng" dirty="0"/>
              <a:t> vu</a:t>
            </a:r>
            <a:r>
              <a:rPr lang="en-US" sz="3200" dirty="0"/>
              <a:t> un super </a:t>
            </a:r>
            <a:r>
              <a:rPr lang="en-US" sz="3200" dirty="0" err="1"/>
              <a:t>cerf-volant</a:t>
            </a:r>
            <a:r>
              <a:rPr lang="en-US" sz="3200" dirty="0"/>
              <a:t> au </a:t>
            </a:r>
            <a:r>
              <a:rPr lang="en-US" sz="3200" dirty="0" err="1"/>
              <a:t>magasin</a:t>
            </a:r>
            <a:r>
              <a:rPr lang="en-US" sz="3200" dirty="0"/>
              <a:t>.–</a:t>
            </a:r>
          </a:p>
          <a:p>
            <a:r>
              <a:rPr lang="fr-FR" sz="3200" dirty="0"/>
              <a:t>                  I </a:t>
            </a:r>
            <a:r>
              <a:rPr lang="fr-FR" sz="3200" u="sng" dirty="0" err="1"/>
              <a:t>saw</a:t>
            </a:r>
            <a:r>
              <a:rPr lang="fr-FR" sz="3200" dirty="0"/>
              <a:t> a </a:t>
            </a:r>
            <a:r>
              <a:rPr lang="fr-FR" sz="3200" dirty="0" err="1"/>
              <a:t>great</a:t>
            </a:r>
            <a:r>
              <a:rPr lang="fr-FR" sz="3200" dirty="0"/>
              <a:t> kite at the store.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618978" y="3763339"/>
            <a:ext cx="82910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mettre</a:t>
            </a:r>
            <a:r>
              <a:rPr lang="en-US" sz="3200" dirty="0"/>
              <a:t> – Ex: </a:t>
            </a:r>
            <a:r>
              <a:rPr lang="en-US" sz="3200" dirty="0" err="1"/>
              <a:t>Vous</a:t>
            </a:r>
            <a:r>
              <a:rPr lang="en-US" sz="3200" dirty="0"/>
              <a:t> </a:t>
            </a:r>
            <a:r>
              <a:rPr lang="en-US" sz="3200" u="sng" dirty="0" err="1"/>
              <a:t>avez</a:t>
            </a:r>
            <a:r>
              <a:rPr lang="en-US" sz="3200" u="sng" dirty="0"/>
              <a:t> </a:t>
            </a:r>
            <a:r>
              <a:rPr lang="en-US" sz="3200" u="sng" dirty="0" err="1"/>
              <a:t>mis</a:t>
            </a:r>
            <a:r>
              <a:rPr lang="en-US" sz="3200" u="sng" dirty="0"/>
              <a:t> </a:t>
            </a:r>
            <a:r>
              <a:rPr lang="en-US" sz="3200" dirty="0" err="1"/>
              <a:t>une</a:t>
            </a:r>
            <a:r>
              <a:rPr lang="en-US" sz="3200" dirty="0"/>
              <a:t> </a:t>
            </a:r>
            <a:r>
              <a:rPr lang="en-US" sz="3200" dirty="0" err="1"/>
              <a:t>veste</a:t>
            </a:r>
            <a:r>
              <a:rPr lang="en-US" sz="3200" dirty="0"/>
              <a:t>? –</a:t>
            </a:r>
          </a:p>
          <a:p>
            <a:r>
              <a:rPr lang="fr-FR" sz="3200" dirty="0"/>
              <a:t>                       </a:t>
            </a:r>
            <a:r>
              <a:rPr lang="fr-FR" sz="3200" dirty="0" err="1"/>
              <a:t>Did</a:t>
            </a:r>
            <a:r>
              <a:rPr lang="fr-FR" sz="3200" dirty="0"/>
              <a:t> </a:t>
            </a:r>
            <a:r>
              <a:rPr lang="fr-FR" sz="3200" dirty="0" err="1"/>
              <a:t>you</a:t>
            </a:r>
            <a:r>
              <a:rPr lang="fr-FR" sz="3200" dirty="0"/>
              <a:t> </a:t>
            </a:r>
            <a:r>
              <a:rPr lang="fr-FR" sz="3200" u="sng" dirty="0"/>
              <a:t>put on </a:t>
            </a:r>
            <a:r>
              <a:rPr lang="fr-FR" sz="3200" dirty="0"/>
              <a:t>a jacket?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4810553"/>
            <a:ext cx="85859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prendre</a:t>
            </a:r>
            <a:r>
              <a:rPr lang="en-US" sz="3200" dirty="0"/>
              <a:t> – Ex: </a:t>
            </a:r>
            <a:r>
              <a:rPr lang="en-US" sz="3200" dirty="0" err="1"/>
              <a:t>Ils</a:t>
            </a:r>
            <a:r>
              <a:rPr lang="en-US" sz="3200" dirty="0"/>
              <a:t> </a:t>
            </a:r>
            <a:r>
              <a:rPr lang="en-US" sz="3200" u="sng" dirty="0" err="1"/>
              <a:t>ont</a:t>
            </a:r>
            <a:r>
              <a:rPr lang="en-US" sz="3200" u="sng" dirty="0"/>
              <a:t> </a:t>
            </a:r>
            <a:r>
              <a:rPr lang="en-US" sz="3200" u="sng" dirty="0" err="1"/>
              <a:t>pris</a:t>
            </a:r>
            <a:r>
              <a:rPr lang="en-US" sz="3200" u="sng" dirty="0"/>
              <a:t> </a:t>
            </a:r>
            <a:r>
              <a:rPr lang="en-US" sz="3200" dirty="0"/>
              <a:t>un sandwich au </a:t>
            </a:r>
            <a:r>
              <a:rPr lang="en-US" sz="3200" dirty="0" err="1"/>
              <a:t>jambon</a:t>
            </a:r>
            <a:r>
              <a:rPr lang="en-US" sz="3200" dirty="0"/>
              <a:t>.–</a:t>
            </a:r>
          </a:p>
          <a:p>
            <a:r>
              <a:rPr lang="fr-FR" sz="3200" dirty="0"/>
              <a:t>                         He </a:t>
            </a:r>
            <a:r>
              <a:rPr lang="fr-FR" sz="3200" u="sng" dirty="0" err="1"/>
              <a:t>had</a:t>
            </a:r>
            <a:r>
              <a:rPr lang="fr-FR" sz="3200" dirty="0"/>
              <a:t> a </a:t>
            </a:r>
            <a:r>
              <a:rPr lang="fr-FR" sz="3200" dirty="0" err="1"/>
              <a:t>ham</a:t>
            </a:r>
            <a:r>
              <a:rPr lang="fr-FR" sz="3200" dirty="0"/>
              <a:t> sandwich.</a:t>
            </a:r>
            <a:endParaRPr lang="en-US" sz="3200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378" y="1456029"/>
            <a:ext cx="609600" cy="6096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378" y="2645789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203" y="3783611"/>
            <a:ext cx="609600" cy="6096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378" y="490116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04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49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62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46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463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1" grpId="0"/>
      <p:bldP spid="10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1181</TotalTime>
  <Words>559</Words>
  <Application>Microsoft Office PowerPoint</Application>
  <PresentationFormat>On-screen Show (4:3)</PresentationFormat>
  <Paragraphs>130</Paragraphs>
  <Slides>11</Slides>
  <Notes>0</Notes>
  <HiddenSlides>0</HiddenSlides>
  <MMClips>18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French I</vt:lpstr>
      <vt:lpstr>Passé composé with avoir</vt:lpstr>
      <vt:lpstr>Passé composé with avoir</vt:lpstr>
      <vt:lpstr>Passé composé with avoir</vt:lpstr>
      <vt:lpstr>Passé composé with avoir</vt:lpstr>
      <vt:lpstr>Passé composé with avoir</vt:lpstr>
      <vt:lpstr>Passé composé with avoir</vt:lpstr>
      <vt:lpstr>Passé composé with avoir</vt:lpstr>
      <vt:lpstr>Passé composé with avoir</vt:lpstr>
      <vt:lpstr>Passé composé with avoir</vt:lpstr>
      <vt:lpstr>Adverbs with the passé composé</vt:lpstr>
    </vt:vector>
  </TitlesOfParts>
  <Company>Shelby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French II</dc:title>
  <dc:creator>Melissa Hopkins</dc:creator>
  <cp:lastModifiedBy>MELISSA  HOPKINS</cp:lastModifiedBy>
  <cp:revision>39</cp:revision>
  <dcterms:created xsi:type="dcterms:W3CDTF">2015-10-01T15:26:05Z</dcterms:created>
  <dcterms:modified xsi:type="dcterms:W3CDTF">2020-04-21T21:33:42Z</dcterms:modified>
</cp:coreProperties>
</file>