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C1F5-D60F-4E86-A3CA-511FC187AC05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0A35-980A-4FCF-A92B-3A7FD8220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56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C1F5-D60F-4E86-A3CA-511FC187AC05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0A35-980A-4FCF-A92B-3A7FD8220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8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C1F5-D60F-4E86-A3CA-511FC187AC05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0A35-980A-4FCF-A92B-3A7FD8220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3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C1F5-D60F-4E86-A3CA-511FC187AC05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0A35-980A-4FCF-A92B-3A7FD8220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7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C1F5-D60F-4E86-A3CA-511FC187AC05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0A35-980A-4FCF-A92B-3A7FD8220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28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C1F5-D60F-4E86-A3CA-511FC187AC05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0A35-980A-4FCF-A92B-3A7FD8220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2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C1F5-D60F-4E86-A3CA-511FC187AC05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0A35-980A-4FCF-A92B-3A7FD8220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8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C1F5-D60F-4E86-A3CA-511FC187AC05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0A35-980A-4FCF-A92B-3A7FD8220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81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C1F5-D60F-4E86-A3CA-511FC187AC05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0A35-980A-4FCF-A92B-3A7FD8220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7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C1F5-D60F-4E86-A3CA-511FC187AC05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0A35-980A-4FCF-A92B-3A7FD8220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C1F5-D60F-4E86-A3CA-511FC187AC05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0A35-980A-4FCF-A92B-3A7FD8220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4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2C1F5-D60F-4E86-A3CA-511FC187AC05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40A35-980A-4FCF-A92B-3A7FD8220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3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m4a"/><Relationship Id="rId3" Type="http://schemas.microsoft.com/office/2007/relationships/media" Target="../media/media16.m4a"/><Relationship Id="rId7" Type="http://schemas.microsoft.com/office/2007/relationships/media" Target="../media/media18.m4a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audio" Target="../media/media17.m4a"/><Relationship Id="rId5" Type="http://schemas.microsoft.com/office/2007/relationships/media" Target="../media/media17.m4a"/><Relationship Id="rId10" Type="http://schemas.openxmlformats.org/officeDocument/2006/relationships/image" Target="../media/image1.png"/><Relationship Id="rId4" Type="http://schemas.openxmlformats.org/officeDocument/2006/relationships/audio" Target="../media/media16.m4a"/><Relationship Id="rId9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22.m4a"/><Relationship Id="rId3" Type="http://schemas.microsoft.com/office/2007/relationships/media" Target="../media/media20.m4a"/><Relationship Id="rId7" Type="http://schemas.microsoft.com/office/2007/relationships/media" Target="../media/media22.m4a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audio" Target="../media/media21.m4a"/><Relationship Id="rId5" Type="http://schemas.microsoft.com/office/2007/relationships/media" Target="../media/media21.m4a"/><Relationship Id="rId10" Type="http://schemas.openxmlformats.org/officeDocument/2006/relationships/image" Target="../media/image1.png"/><Relationship Id="rId4" Type="http://schemas.openxmlformats.org/officeDocument/2006/relationships/audio" Target="../media/media20.m4a"/><Relationship Id="rId9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4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audio" Target="../media/media25.m4a"/><Relationship Id="rId5" Type="http://schemas.microsoft.com/office/2007/relationships/media" Target="../media/media25.m4a"/><Relationship Id="rId4" Type="http://schemas.openxmlformats.org/officeDocument/2006/relationships/audio" Target="../media/media24.m4a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media" Target="../media/media27.m4a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7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../media/media29.m4a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9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French 3 </a:t>
            </a:r>
            <a:r>
              <a:rPr lang="en-US" dirty="0" err="1"/>
              <a:t>Chapitre</a:t>
            </a:r>
            <a:r>
              <a:rPr lang="en-US" dirty="0"/>
              <a:t> 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Vocabulaire</a:t>
            </a:r>
            <a:r>
              <a:rPr lang="en-US" sz="3200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613646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Actualité internationale (f.) – </a:t>
            </a:r>
            <a:br>
              <a:rPr lang="fr-FR" dirty="0"/>
            </a:br>
            <a:r>
              <a:rPr lang="fr-FR" dirty="0" err="1"/>
              <a:t>Current</a:t>
            </a:r>
            <a:r>
              <a:rPr lang="fr-FR" dirty="0"/>
              <a:t> </a:t>
            </a:r>
            <a:r>
              <a:rPr lang="fr-FR" dirty="0" err="1"/>
              <a:t>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03921"/>
            <a:ext cx="10515600" cy="185847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b="1" dirty="0"/>
              <a:t>Sommet international pour la paix dans le monde</a:t>
            </a:r>
          </a:p>
          <a:p>
            <a:pPr marL="0" indent="0">
              <a:buNone/>
            </a:pPr>
            <a:endParaRPr lang="fr-FR" sz="3200" b="1" dirty="0"/>
          </a:p>
          <a:p>
            <a:pPr marL="0" indent="0">
              <a:buNone/>
            </a:pPr>
            <a:r>
              <a:rPr lang="fr-FR" sz="3200" dirty="0"/>
              <a:t>Le sommet s’est terminé sur une note optimiste.</a:t>
            </a:r>
            <a:endParaRPr lang="en-US" sz="32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75235" y="5532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2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Culture (f.)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90688"/>
            <a:ext cx="10515600" cy="6416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/>
              <a:t>le succès – </a:t>
            </a:r>
            <a:r>
              <a:rPr lang="fr-FR" sz="3200" dirty="0" err="1"/>
              <a:t>success</a:t>
            </a:r>
            <a:r>
              <a:rPr lang="fr-FR" sz="3200" dirty="0"/>
              <a:t>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3016251"/>
            <a:ext cx="10515600" cy="238856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b="1" dirty="0"/>
              <a:t>Les </a:t>
            </a:r>
            <a:r>
              <a:rPr lang="fr-FR" sz="3200" b="1" dirty="0">
                <a:solidFill>
                  <a:srgbClr val="00B050"/>
                </a:solidFill>
              </a:rPr>
              <a:t>critiques</a:t>
            </a:r>
            <a:r>
              <a:rPr lang="fr-FR" sz="3200" b="1" dirty="0"/>
              <a:t> sont tous d’accord!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3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Le nouveau roman de Jean-Pierre Beaupré connaît déjà un grand </a:t>
            </a:r>
            <a:r>
              <a:rPr lang="fr-FR" sz="3200" dirty="0">
                <a:solidFill>
                  <a:srgbClr val="00B050"/>
                </a:solidFill>
              </a:rPr>
              <a:t>succès</a:t>
            </a:r>
            <a:r>
              <a:rPr lang="fr-FR" sz="3200" dirty="0"/>
              <a:t> en librairie.</a:t>
            </a:r>
            <a:endParaRPr lang="en-US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90600" y="2227401"/>
            <a:ext cx="10515600" cy="641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le/la critique – </a:t>
            </a:r>
            <a:r>
              <a:rPr lang="fr-FR" sz="3200" dirty="0" err="1"/>
              <a:t>critic</a:t>
            </a:r>
            <a:r>
              <a:rPr lang="fr-FR" sz="3200" dirty="0"/>
              <a:t> </a:t>
            </a: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47583" y="5443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0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98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Économie</a:t>
            </a:r>
            <a:r>
              <a:rPr lang="en-US" dirty="0"/>
              <a:t> (f.) –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12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/>
              <a:t>le chômage – </a:t>
            </a:r>
            <a:r>
              <a:rPr lang="fr-FR" sz="3200" dirty="0" err="1"/>
              <a:t>unemployment</a:t>
            </a:r>
            <a:endParaRPr lang="fr-FR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2438400"/>
            <a:ext cx="10515600" cy="61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le ministre du Travail – </a:t>
            </a:r>
            <a:r>
              <a:rPr lang="fr-FR" sz="3200" dirty="0" err="1"/>
              <a:t>secretary</a:t>
            </a:r>
            <a:r>
              <a:rPr lang="fr-FR" sz="3200" dirty="0"/>
              <a:t> of Labor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3051175"/>
            <a:ext cx="10515600" cy="61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une équipe – </a:t>
            </a:r>
            <a:r>
              <a:rPr lang="fr-FR" sz="3200" dirty="0" err="1"/>
              <a:t>crew</a:t>
            </a:r>
            <a:r>
              <a:rPr lang="fr-FR" sz="3200" dirty="0"/>
              <a:t> / team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3663950"/>
            <a:ext cx="10515600" cy="61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la baisse – drop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4276725"/>
            <a:ext cx="10515600" cy="61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être en baisse – to </a:t>
            </a:r>
            <a:r>
              <a:rPr lang="fr-FR" sz="3200" dirty="0" err="1"/>
              <a:t>be</a:t>
            </a:r>
            <a:r>
              <a:rPr lang="fr-FR" sz="3200" dirty="0"/>
              <a:t> </a:t>
            </a:r>
            <a:r>
              <a:rPr lang="fr-FR" sz="3200" dirty="0" err="1"/>
              <a:t>falling</a:t>
            </a:r>
            <a:endParaRPr lang="fr-FR" sz="3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4889500"/>
            <a:ext cx="10515600" cy="61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refléter – to </a:t>
            </a:r>
            <a:r>
              <a:rPr lang="fr-FR" sz="3200" dirty="0" err="1"/>
              <a:t>reflect</a:t>
            </a:r>
            <a:endParaRPr lang="fr-FR" sz="3200" dirty="0"/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36695" y="723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2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342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build="p"/>
      <p:bldP spid="4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Économie</a:t>
            </a:r>
            <a:r>
              <a:rPr lang="en-US" dirty="0"/>
              <a:t> (f.) –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8011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b="1" dirty="0">
                <a:solidFill>
                  <a:srgbClr val="00B050"/>
                </a:solidFill>
              </a:rPr>
              <a:t>Baisse</a:t>
            </a:r>
            <a:r>
              <a:rPr lang="fr-FR" sz="3200" b="1" dirty="0"/>
              <a:t> du </a:t>
            </a:r>
            <a:r>
              <a:rPr lang="fr-FR" sz="3200" b="1" dirty="0">
                <a:solidFill>
                  <a:srgbClr val="00B050"/>
                </a:solidFill>
              </a:rPr>
              <a:t>chômage</a:t>
            </a:r>
          </a:p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r>
              <a:rPr lang="fr-FR" sz="3200" dirty="0"/>
              <a:t>Pour la troisième fois depuis le début de l’année, le </a:t>
            </a:r>
            <a:r>
              <a:rPr lang="fr-FR" sz="3200" dirty="0">
                <a:solidFill>
                  <a:srgbClr val="00B050"/>
                </a:solidFill>
              </a:rPr>
              <a:t>chômage</a:t>
            </a:r>
            <a:r>
              <a:rPr lang="fr-FR" sz="3200" dirty="0"/>
              <a:t> </a:t>
            </a:r>
            <a:r>
              <a:rPr lang="fr-FR" sz="3200" dirty="0">
                <a:solidFill>
                  <a:srgbClr val="00B050"/>
                </a:solidFill>
              </a:rPr>
              <a:t>est en baisse</a:t>
            </a:r>
            <a:r>
              <a:rPr lang="fr-FR" sz="3200" dirty="0"/>
              <a:t>. Le </a:t>
            </a:r>
            <a:r>
              <a:rPr lang="fr-FR" sz="3200" dirty="0">
                <a:solidFill>
                  <a:srgbClr val="00B050"/>
                </a:solidFill>
              </a:rPr>
              <a:t>ministre</a:t>
            </a:r>
            <a:r>
              <a:rPr lang="fr-FR" sz="3200" dirty="0"/>
              <a:t> </a:t>
            </a:r>
            <a:r>
              <a:rPr lang="fr-FR" sz="3200" dirty="0">
                <a:solidFill>
                  <a:srgbClr val="00B050"/>
                </a:solidFill>
              </a:rPr>
              <a:t>du travail </a:t>
            </a:r>
            <a:r>
              <a:rPr lang="fr-FR" sz="3200" dirty="0"/>
              <a:t>a dit que ces chiffres </a:t>
            </a:r>
            <a:r>
              <a:rPr lang="fr-FR" sz="3200" dirty="0">
                <a:solidFill>
                  <a:srgbClr val="00B050"/>
                </a:solidFill>
              </a:rPr>
              <a:t>reflétaient</a:t>
            </a:r>
            <a:r>
              <a:rPr lang="fr-FR" sz="3200" dirty="0"/>
              <a:t> le travail de son </a:t>
            </a:r>
            <a:r>
              <a:rPr lang="fr-FR" sz="3200" dirty="0">
                <a:solidFill>
                  <a:srgbClr val="00B050"/>
                </a:solidFill>
              </a:rPr>
              <a:t>équipe</a:t>
            </a:r>
            <a:r>
              <a:rPr lang="fr-FR" sz="3200" dirty="0"/>
              <a:t>.</a:t>
            </a:r>
            <a:endParaRPr lang="en-US" sz="32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17427" y="6062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3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4313"/>
            <a:ext cx="10515600" cy="1306375"/>
          </a:xfrm>
        </p:spPr>
        <p:txBody>
          <a:bodyPr/>
          <a:lstStyle/>
          <a:p>
            <a:pPr algn="ctr"/>
            <a:r>
              <a:rPr lang="fr-FR" dirty="0"/>
              <a:t>Faits divers (m.) – News items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1647"/>
            <a:ext cx="3004930" cy="573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/>
              <a:t>un vol – </a:t>
            </a:r>
            <a:r>
              <a:rPr lang="fr-FR" sz="3200" dirty="0" err="1"/>
              <a:t>theft</a:t>
            </a:r>
            <a:endParaRPr lang="fr-FR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196" y="2030205"/>
            <a:ext cx="3004930" cy="573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un voleur – </a:t>
            </a:r>
            <a:r>
              <a:rPr lang="fr-FR" sz="3200" dirty="0" err="1"/>
              <a:t>thief</a:t>
            </a:r>
            <a:endParaRPr lang="fr-FR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2602773"/>
            <a:ext cx="4515678" cy="573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un tableau – painting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196" y="3175791"/>
            <a:ext cx="4515678" cy="573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une œuvre – a </a:t>
            </a:r>
            <a:r>
              <a:rPr lang="fr-FR" sz="3200" dirty="0" err="1"/>
              <a:t>work</a:t>
            </a:r>
            <a:r>
              <a:rPr lang="fr-FR" sz="3200" dirty="0"/>
              <a:t> of art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196" y="3757272"/>
            <a:ext cx="4515678" cy="573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un accident – an accident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196" y="4363136"/>
            <a:ext cx="5628861" cy="573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un attentat – a </a:t>
            </a:r>
            <a:r>
              <a:rPr lang="fr-FR" sz="3200" dirty="0" err="1"/>
              <a:t>terrorist</a:t>
            </a:r>
            <a:r>
              <a:rPr lang="fr-FR" sz="3200" dirty="0"/>
              <a:t> </a:t>
            </a:r>
            <a:r>
              <a:rPr lang="fr-FR" sz="3200" dirty="0" err="1"/>
              <a:t>attack</a:t>
            </a:r>
            <a:endParaRPr lang="fr-FR" sz="3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8196" y="4949399"/>
            <a:ext cx="5628861" cy="573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une catastrophe – a catastrophe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38196" y="5520660"/>
            <a:ext cx="8729873" cy="655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le courrier des lecteurs – </a:t>
            </a:r>
            <a:r>
              <a:rPr lang="fr-FR" sz="3200" dirty="0" err="1"/>
              <a:t>letters</a:t>
            </a:r>
            <a:r>
              <a:rPr lang="fr-FR" sz="3200" dirty="0"/>
              <a:t> to the editor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38197" y="6175818"/>
            <a:ext cx="3402500" cy="683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gratuit(e) – free</a:t>
            </a:r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48731" y="732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3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251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Faits divers (m.) – News items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896" y="1825625"/>
            <a:ext cx="5893904" cy="2295801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3200" b="1" dirty="0">
                <a:solidFill>
                  <a:srgbClr val="00B050"/>
                </a:solidFill>
              </a:rPr>
              <a:t>Vol </a:t>
            </a:r>
            <a:r>
              <a:rPr lang="fr-FR" sz="3200" b="1" dirty="0"/>
              <a:t>au musée du Louvre</a:t>
            </a:r>
            <a:endParaRPr lang="fr-FR" sz="32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fr-FR" sz="32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fr-FR" sz="3200" dirty="0">
                <a:solidFill>
                  <a:srgbClr val="00B050"/>
                </a:solidFill>
              </a:rPr>
              <a:t>Les voleurs </a:t>
            </a:r>
            <a:r>
              <a:rPr lang="fr-FR" sz="3200" dirty="0"/>
              <a:t>avaient du goût : ils ont emporté les plus beaux tableaux de la collection italienne du XIVe siècle.</a:t>
            </a:r>
            <a:endParaRPr lang="en-US" sz="3200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26" y="1689100"/>
            <a:ext cx="3919331" cy="4747523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41495" y="5930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3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 break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7541"/>
            <a:ext cx="5801139" cy="5597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/>
              <a:t>Tu</a:t>
            </a:r>
            <a:r>
              <a:rPr lang="en-US" sz="3200" dirty="0"/>
              <a:t> as vu…? – Did you see…?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8883" y="2265402"/>
            <a:ext cx="10194234" cy="1139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Ex: </a:t>
            </a:r>
            <a:r>
              <a:rPr lang="en-US" sz="3200" dirty="0" err="1"/>
              <a:t>Tu</a:t>
            </a:r>
            <a:r>
              <a:rPr lang="en-US" sz="3200" dirty="0"/>
              <a:t> as vu la </a:t>
            </a:r>
            <a:r>
              <a:rPr lang="fr-FR" sz="3200" dirty="0"/>
              <a:t>photo de l’accident</a:t>
            </a:r>
            <a:r>
              <a:rPr lang="en-US" sz="3200" dirty="0"/>
              <a:t>? –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      Did you see the photo of the accident?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83534" y="3890548"/>
            <a:ext cx="10194234" cy="596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200" dirty="0"/>
              <a:t>Devine… </a:t>
            </a:r>
            <a:r>
              <a:rPr lang="en-US" sz="3200" dirty="0"/>
              <a:t>– </a:t>
            </a:r>
            <a:r>
              <a:rPr lang="fr-FR" sz="3200" dirty="0" err="1"/>
              <a:t>Guess</a:t>
            </a:r>
            <a:r>
              <a:rPr lang="fr-FR" sz="3200" dirty="0"/>
              <a:t>…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98883" y="4521057"/>
            <a:ext cx="10194234" cy="1272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200" dirty="0"/>
              <a:t>Ex: Devine qui est en couverture du </a:t>
            </a:r>
            <a:r>
              <a:rPr lang="fr-FR" sz="3200" i="1" dirty="0"/>
              <a:t>TV 7 Jours</a:t>
            </a:r>
            <a:r>
              <a:rPr lang="fr-FR" sz="3200" dirty="0"/>
              <a:t>. </a:t>
            </a:r>
            <a:r>
              <a:rPr lang="en-US" sz="3200" dirty="0"/>
              <a:t>– </a:t>
            </a:r>
          </a:p>
          <a:p>
            <a:pPr marL="0" indent="0">
              <a:buNone/>
            </a:pPr>
            <a:r>
              <a:rPr lang="fr-FR" sz="3200" dirty="0"/>
              <a:t>      </a:t>
            </a:r>
            <a:r>
              <a:rPr lang="fr-FR" sz="3200" dirty="0" err="1"/>
              <a:t>Guess</a:t>
            </a:r>
            <a:r>
              <a:rPr lang="fr-FR" sz="3200" dirty="0"/>
              <a:t> </a:t>
            </a:r>
            <a:r>
              <a:rPr lang="fr-FR" sz="3200" dirty="0" err="1"/>
              <a:t>who</a:t>
            </a:r>
            <a:r>
              <a:rPr lang="fr-FR" sz="3200" dirty="0"/>
              <a:t> </a:t>
            </a:r>
            <a:r>
              <a:rPr lang="fr-FR" sz="3200" dirty="0" err="1"/>
              <a:t>is</a:t>
            </a:r>
            <a:r>
              <a:rPr lang="fr-FR" sz="3200" dirty="0"/>
              <a:t> </a:t>
            </a:r>
            <a:r>
              <a:rPr lang="fr-FR" sz="3200" dirty="0" err="1"/>
              <a:t>doing</a:t>
            </a:r>
            <a:r>
              <a:rPr lang="fr-FR" sz="3200" dirty="0"/>
              <a:t> </a:t>
            </a:r>
            <a:r>
              <a:rPr lang="fr-FR" sz="3200" dirty="0" err="1"/>
              <a:t>coverage</a:t>
            </a:r>
            <a:r>
              <a:rPr lang="fr-FR" sz="3200" dirty="0"/>
              <a:t> of </a:t>
            </a:r>
            <a:r>
              <a:rPr lang="fr-FR" sz="3200" i="1" dirty="0"/>
              <a:t>TV 7 Jours</a:t>
            </a:r>
            <a:r>
              <a:rPr lang="fr-FR" sz="3200" dirty="0"/>
              <a:t>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83534" y="3389401"/>
            <a:ext cx="10194234" cy="5168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200" dirty="0"/>
              <a:t>Fais voir! – Let me </a:t>
            </a:r>
            <a:r>
              <a:rPr lang="fr-FR" sz="3200" dirty="0" err="1"/>
              <a:t>see</a:t>
            </a:r>
            <a:r>
              <a:rPr lang="fr-FR" sz="3200" dirty="0"/>
              <a:t>!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83534" y="5777949"/>
            <a:ext cx="10194234" cy="5168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200" dirty="0"/>
              <a:t>Montre-moi! – Show me!</a:t>
            </a:r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73934" y="1793549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73934" y="3266818"/>
            <a:ext cx="609600" cy="6096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53447" y="4486897"/>
            <a:ext cx="609600" cy="6096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87186" y="56771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6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285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50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353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468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 build="p"/>
      <p:bldP spid="4" grpId="0"/>
      <p:bldP spid="5" grpId="0"/>
      <p:bldP spid="6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 break news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39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/>
              <a:t>Tu connais la dernière? – Have </a:t>
            </a:r>
            <a:r>
              <a:rPr lang="fr-FR" sz="3200" dirty="0" err="1"/>
              <a:t>you</a:t>
            </a:r>
            <a:r>
              <a:rPr lang="fr-FR" sz="3200" dirty="0"/>
              <a:t> </a:t>
            </a:r>
            <a:r>
              <a:rPr lang="fr-FR" sz="3200" dirty="0" err="1"/>
              <a:t>heard</a:t>
            </a:r>
            <a:r>
              <a:rPr lang="fr-FR" sz="3200" dirty="0"/>
              <a:t> the </a:t>
            </a:r>
            <a:r>
              <a:rPr lang="fr-FR" sz="3200" dirty="0" err="1"/>
              <a:t>latest</a:t>
            </a:r>
            <a:r>
              <a:rPr lang="fr-FR" sz="3200" dirty="0"/>
              <a:t>?</a:t>
            </a: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2464904"/>
            <a:ext cx="10515600" cy="639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Non, raconte! – No, tell me!</a:t>
            </a:r>
            <a:endParaRPr lang="en-US" sz="3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4876800"/>
            <a:ext cx="10515600" cy="613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Non, je t’écoute! – No, </a:t>
            </a:r>
            <a:r>
              <a:rPr lang="fr-FR" sz="3200" dirty="0" err="1"/>
              <a:t>I’m</a:t>
            </a:r>
            <a:r>
              <a:rPr lang="fr-FR" sz="3200" dirty="0"/>
              <a:t> </a:t>
            </a:r>
            <a:r>
              <a:rPr lang="fr-FR" sz="3200" dirty="0" err="1"/>
              <a:t>listening</a:t>
            </a:r>
            <a:r>
              <a:rPr lang="fr-FR" sz="3200" dirty="0"/>
              <a:t>!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3044687"/>
            <a:ext cx="10515600" cy="639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Tu est au courant de…? – Are </a:t>
            </a:r>
            <a:r>
              <a:rPr lang="fr-FR" sz="3200" dirty="0" err="1"/>
              <a:t>you</a:t>
            </a:r>
            <a:r>
              <a:rPr lang="fr-FR" sz="3200" dirty="0"/>
              <a:t> </a:t>
            </a:r>
            <a:r>
              <a:rPr lang="fr-FR" sz="3200" dirty="0" err="1"/>
              <a:t>aware</a:t>
            </a:r>
            <a:r>
              <a:rPr lang="fr-FR" sz="3200" dirty="0"/>
              <a:t> of…?</a:t>
            </a:r>
            <a:endParaRPr lang="en-US" sz="32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93913" y="3647660"/>
            <a:ext cx="10515600" cy="1388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Ex: Tu est au courant de ce qui est arrivé à Chloé? –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      Are </a:t>
            </a:r>
            <a:r>
              <a:rPr lang="fr-FR" sz="3200" dirty="0" err="1"/>
              <a:t>you</a:t>
            </a:r>
            <a:r>
              <a:rPr lang="fr-FR" sz="3200" dirty="0"/>
              <a:t> </a:t>
            </a:r>
            <a:r>
              <a:rPr lang="fr-FR" sz="3200" dirty="0" err="1"/>
              <a:t>aware</a:t>
            </a:r>
            <a:r>
              <a:rPr lang="fr-FR" sz="3200" dirty="0"/>
              <a:t> of what </a:t>
            </a:r>
            <a:r>
              <a:rPr lang="fr-FR" sz="3200" dirty="0" err="1"/>
              <a:t>happened</a:t>
            </a:r>
            <a:r>
              <a:rPr lang="fr-FR" sz="3200" dirty="0"/>
              <a:t> to Chloé?</a:t>
            </a:r>
            <a:endParaRPr lang="en-US" sz="3200" dirty="0"/>
          </a:p>
        </p:txBody>
      </p:sp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28600" y="1779173"/>
            <a:ext cx="609600" cy="6096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41852" y="2420248"/>
            <a:ext cx="609600" cy="6096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41852" y="3276807"/>
            <a:ext cx="609600" cy="6096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06457" y="47744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0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21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548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233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541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" grpId="0" build="p"/>
      <p:bldP spid="4" grpId="0"/>
      <p:bldP spid="7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 break news (cont’d)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2303740"/>
            <a:ext cx="10515600" cy="613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Tu as entendu parler du…? – Have </a:t>
            </a:r>
            <a:r>
              <a:rPr lang="fr-FR" sz="3200" dirty="0" err="1"/>
              <a:t>you</a:t>
            </a:r>
            <a:r>
              <a:rPr lang="fr-FR" sz="3200" dirty="0"/>
              <a:t> </a:t>
            </a:r>
            <a:r>
              <a:rPr lang="fr-FR" sz="3200" dirty="0" err="1"/>
              <a:t>heard</a:t>
            </a:r>
            <a:r>
              <a:rPr lang="fr-FR" sz="3200" dirty="0"/>
              <a:t> about…?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3016251"/>
            <a:ext cx="10515600" cy="1122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Ex: Tu as entendu parler du vol de voitures? –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       Have </a:t>
            </a:r>
            <a:r>
              <a:rPr lang="fr-FR" sz="3200" dirty="0" err="1"/>
              <a:t>you</a:t>
            </a:r>
            <a:r>
              <a:rPr lang="fr-FR" sz="3200" dirty="0"/>
              <a:t> </a:t>
            </a:r>
            <a:r>
              <a:rPr lang="fr-FR" sz="3200" dirty="0" err="1"/>
              <a:t>heard</a:t>
            </a:r>
            <a:r>
              <a:rPr lang="fr-FR" sz="3200" dirty="0"/>
              <a:t> about the car </a:t>
            </a:r>
            <a:r>
              <a:rPr lang="fr-FR" sz="3200" dirty="0" err="1"/>
              <a:t>thefts</a:t>
            </a:r>
            <a:r>
              <a:rPr lang="fr-FR" sz="3200" dirty="0"/>
              <a:t>?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38200" y="1690688"/>
            <a:ext cx="10515600" cy="613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Tu sais quoi? – Do </a:t>
            </a:r>
            <a:r>
              <a:rPr lang="fr-FR" sz="3200" dirty="0" err="1"/>
              <a:t>you</a:t>
            </a:r>
            <a:r>
              <a:rPr lang="fr-FR" sz="3200" dirty="0"/>
              <a:t> know what?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38200" y="4263748"/>
            <a:ext cx="10515600" cy="613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Non, qu’est-ce qui s’est passé? – No, what </a:t>
            </a:r>
            <a:r>
              <a:rPr lang="fr-FR" sz="3200" dirty="0" err="1"/>
              <a:t>happened</a:t>
            </a:r>
            <a:r>
              <a:rPr lang="fr-FR" sz="3200" dirty="0"/>
              <a:t>?</a:t>
            </a:r>
          </a:p>
        </p:txBody>
      </p:sp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8600" y="1631883"/>
            <a:ext cx="609600" cy="6096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8600" y="2610266"/>
            <a:ext cx="609600" cy="6096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8600" y="41756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4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6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224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97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To </a:t>
            </a:r>
            <a:r>
              <a:rPr lang="fr-FR" dirty="0" err="1"/>
              <a:t>ask</a:t>
            </a:r>
            <a:r>
              <a:rPr lang="fr-FR" dirty="0"/>
              <a:t> for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313" y="1325216"/>
            <a:ext cx="11807687" cy="18115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/>
              <a:t>Qui est-ce qui – </a:t>
            </a:r>
            <a:r>
              <a:rPr lang="fr-FR" sz="3200" dirty="0" err="1"/>
              <a:t>Who</a:t>
            </a:r>
            <a:r>
              <a:rPr lang="fr-FR" sz="3200" dirty="0"/>
              <a:t> (as </a:t>
            </a:r>
            <a:r>
              <a:rPr lang="fr-FR" sz="3200" dirty="0" err="1"/>
              <a:t>subject</a:t>
            </a:r>
            <a:r>
              <a:rPr lang="fr-FR" sz="3200" dirty="0"/>
              <a:t>) </a:t>
            </a:r>
          </a:p>
          <a:p>
            <a:pPr marL="0" indent="0">
              <a:buNone/>
            </a:pPr>
            <a:r>
              <a:rPr lang="fr-FR" sz="3200" dirty="0"/>
              <a:t>		        </a:t>
            </a:r>
            <a:r>
              <a:rPr lang="fr-FR" sz="3200" dirty="0" err="1"/>
              <a:t>Hint</a:t>
            </a:r>
            <a:r>
              <a:rPr lang="fr-FR" sz="3200" dirty="0"/>
              <a:t>: What </a:t>
            </a:r>
            <a:r>
              <a:rPr lang="fr-FR" sz="3200" dirty="0" err="1"/>
              <a:t>follows</a:t>
            </a:r>
            <a:r>
              <a:rPr lang="fr-FR" sz="3200" dirty="0"/>
              <a:t> qui must </a:t>
            </a:r>
            <a:r>
              <a:rPr lang="fr-FR" sz="3200" dirty="0" err="1"/>
              <a:t>be</a:t>
            </a:r>
            <a:r>
              <a:rPr lang="fr-FR" sz="3200" dirty="0"/>
              <a:t> a </a:t>
            </a:r>
            <a:r>
              <a:rPr lang="fr-FR" sz="3200" dirty="0" err="1"/>
              <a:t>verb</a:t>
            </a:r>
            <a:r>
              <a:rPr lang="fr-FR" sz="3200" dirty="0"/>
              <a:t> </a:t>
            </a:r>
            <a:r>
              <a:rPr lang="fr-FR" sz="3200" dirty="0" err="1"/>
              <a:t>because</a:t>
            </a:r>
            <a:r>
              <a:rPr lang="fr-FR" sz="3200" dirty="0"/>
              <a:t> qui </a:t>
            </a:r>
            <a:r>
              <a:rPr lang="fr-FR" sz="3200" dirty="0" err="1"/>
              <a:t>is</a:t>
            </a:r>
            <a:r>
              <a:rPr lang="fr-FR" sz="3200" dirty="0"/>
              <a:t> 		                  the </a:t>
            </a:r>
            <a:r>
              <a:rPr lang="fr-FR" sz="3200" dirty="0" err="1"/>
              <a:t>subject</a:t>
            </a:r>
            <a:r>
              <a:rPr lang="fr-FR" sz="3200" dirty="0"/>
              <a:t>.</a:t>
            </a: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43608" y="3017250"/>
            <a:ext cx="10515600" cy="1113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Ex: Qui est-ce qui a gagné le match de foot? –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      </a:t>
            </a:r>
            <a:r>
              <a:rPr lang="fr-FR" sz="3200" dirty="0" err="1"/>
              <a:t>Who</a:t>
            </a:r>
            <a:r>
              <a:rPr lang="fr-FR" sz="3200" dirty="0"/>
              <a:t> won the soccer </a:t>
            </a:r>
            <a:r>
              <a:rPr lang="fr-FR" sz="3200" dirty="0" err="1"/>
              <a:t>game</a:t>
            </a:r>
            <a:r>
              <a:rPr lang="fr-FR" sz="3200" dirty="0"/>
              <a:t>?</a:t>
            </a:r>
            <a:endParaRPr lang="en-US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4189274"/>
            <a:ext cx="11141765" cy="1285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Qui est-ce que – </a:t>
            </a:r>
            <a:r>
              <a:rPr lang="fr-FR" sz="3200" dirty="0" err="1"/>
              <a:t>Whom</a:t>
            </a:r>
            <a:r>
              <a:rPr lang="fr-FR" sz="3200" dirty="0"/>
              <a:t> (as </a:t>
            </a:r>
            <a:r>
              <a:rPr lang="fr-FR" sz="3200" dirty="0" err="1"/>
              <a:t>object</a:t>
            </a:r>
            <a:r>
              <a:rPr lang="fr-FR" sz="3200" dirty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	       		</a:t>
            </a:r>
            <a:r>
              <a:rPr lang="fr-FR" sz="3200" dirty="0" err="1"/>
              <a:t>Hint</a:t>
            </a:r>
            <a:r>
              <a:rPr lang="fr-FR" sz="3200" dirty="0"/>
              <a:t>: What </a:t>
            </a:r>
            <a:r>
              <a:rPr lang="fr-FR" sz="3200" dirty="0" err="1"/>
              <a:t>follows</a:t>
            </a:r>
            <a:r>
              <a:rPr lang="fr-FR" sz="3200" dirty="0"/>
              <a:t> que must </a:t>
            </a:r>
            <a:r>
              <a:rPr lang="fr-FR" sz="3200" dirty="0" err="1"/>
              <a:t>be</a:t>
            </a:r>
            <a:r>
              <a:rPr lang="fr-FR" sz="3200" dirty="0"/>
              <a:t> a </a:t>
            </a:r>
            <a:r>
              <a:rPr lang="fr-FR" sz="3200" dirty="0" err="1"/>
              <a:t>subject</a:t>
            </a:r>
            <a:r>
              <a:rPr lang="fr-FR" sz="3200" dirty="0"/>
              <a:t> &amp; </a:t>
            </a:r>
            <a:r>
              <a:rPr lang="fr-FR" sz="3200" dirty="0" err="1"/>
              <a:t>verb</a:t>
            </a:r>
            <a:r>
              <a:rPr lang="fr-FR" sz="3200" dirty="0"/>
              <a:t>.</a:t>
            </a:r>
            <a:endParaRPr lang="en-US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43608" y="5473148"/>
            <a:ext cx="10515600" cy="1269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Ex: Qui est-ce que tu as rencontré à la soirée de Patrick? –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       </a:t>
            </a:r>
            <a:r>
              <a:rPr lang="fr-FR" sz="3200" dirty="0" err="1"/>
              <a:t>Whom</a:t>
            </a:r>
            <a:r>
              <a:rPr lang="fr-FR" sz="3200" dirty="0"/>
              <a:t> </a:t>
            </a:r>
            <a:r>
              <a:rPr lang="fr-FR" sz="3200" dirty="0" err="1"/>
              <a:t>did</a:t>
            </a:r>
            <a:r>
              <a:rPr lang="fr-FR" sz="3200" dirty="0"/>
              <a:t> </a:t>
            </a:r>
            <a:r>
              <a:rPr lang="fr-FR" sz="3200" dirty="0" err="1"/>
              <a:t>you</a:t>
            </a:r>
            <a:r>
              <a:rPr lang="fr-FR" sz="3200" dirty="0"/>
              <a:t> </a:t>
            </a:r>
            <a:r>
              <a:rPr lang="fr-FR" sz="3200" dirty="0" err="1"/>
              <a:t>meet</a:t>
            </a:r>
            <a:r>
              <a:rPr lang="fr-FR" sz="3200" dirty="0"/>
              <a:t> at </a:t>
            </a:r>
            <a:r>
              <a:rPr lang="fr-FR" sz="3200" dirty="0" err="1"/>
              <a:t>Patrick’s</a:t>
            </a:r>
            <a:r>
              <a:rPr lang="fr-FR" sz="3200" dirty="0"/>
              <a:t> party?</a:t>
            </a:r>
            <a:endParaRPr lang="en-US" sz="3200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600" y="2133600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600" y="47193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1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46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09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Les </a:t>
            </a:r>
            <a:r>
              <a:rPr lang="fr-FR" dirty="0"/>
              <a:t>différentes rubriques (f.) – </a:t>
            </a:r>
            <a:br>
              <a:rPr lang="fr-FR" dirty="0"/>
            </a:br>
            <a:r>
              <a:rPr lang="fr-FR" dirty="0" err="1"/>
              <a:t>Different</a:t>
            </a:r>
            <a:r>
              <a:rPr lang="fr-FR" dirty="0"/>
              <a:t> sections of a magazine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52869"/>
            <a:ext cx="10515600" cy="3924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/>
              <a:t>In </a:t>
            </a:r>
            <a:r>
              <a:rPr lang="fr-FR" sz="3200" dirty="0" err="1"/>
              <a:t>this</a:t>
            </a:r>
            <a:r>
              <a:rPr lang="fr-FR" sz="3200" dirty="0"/>
              <a:t> part of the </a:t>
            </a:r>
            <a:r>
              <a:rPr lang="fr-FR" sz="3200" dirty="0" err="1"/>
              <a:t>chapter</a:t>
            </a:r>
            <a:r>
              <a:rPr lang="fr-FR" sz="3200" dirty="0"/>
              <a:t>, </a:t>
            </a:r>
            <a:r>
              <a:rPr lang="fr-FR" sz="3200" dirty="0" err="1"/>
              <a:t>you</a:t>
            </a:r>
            <a:r>
              <a:rPr lang="fr-FR" sz="3200" dirty="0"/>
              <a:t> </a:t>
            </a:r>
            <a:r>
              <a:rPr lang="fr-FR" sz="3200" dirty="0" err="1"/>
              <a:t>will</a:t>
            </a:r>
            <a:r>
              <a:rPr lang="fr-FR" sz="3200" dirty="0"/>
              <a:t> </a:t>
            </a:r>
            <a:r>
              <a:rPr lang="fr-FR" sz="3200" dirty="0" err="1"/>
              <a:t>learn</a:t>
            </a:r>
            <a:r>
              <a:rPr lang="fr-FR" sz="3200" dirty="0"/>
              <a:t> </a:t>
            </a:r>
            <a:r>
              <a:rPr lang="fr-FR" sz="3200" dirty="0" err="1"/>
              <a:t>vocabulary</a:t>
            </a:r>
            <a:r>
              <a:rPr lang="fr-FR" sz="3200" dirty="0"/>
              <a:t> </a:t>
            </a:r>
            <a:r>
              <a:rPr lang="fr-FR" sz="3200" dirty="0" err="1"/>
              <a:t>related</a:t>
            </a:r>
            <a:r>
              <a:rPr lang="fr-FR" sz="3200" dirty="0"/>
              <a:t> to news stories.</a:t>
            </a:r>
            <a:endParaRPr lang="en-US" sz="32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48730" y="4183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1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To </a:t>
            </a:r>
            <a:r>
              <a:rPr lang="fr-FR" dirty="0" err="1"/>
              <a:t>ask</a:t>
            </a:r>
            <a:r>
              <a:rPr lang="fr-FR" dirty="0"/>
              <a:t> for information (</a:t>
            </a:r>
            <a:r>
              <a:rPr lang="fr-FR" dirty="0" err="1"/>
              <a:t>cont’d</a:t>
            </a:r>
            <a:r>
              <a:rPr lang="fr-FR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144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3200" dirty="0"/>
              <a:t>Qu’est-ce qui – What (as </a:t>
            </a:r>
            <a:r>
              <a:rPr lang="fr-FR" sz="3200" dirty="0" err="1"/>
              <a:t>subject</a:t>
            </a:r>
            <a:r>
              <a:rPr lang="fr-FR" sz="3200" dirty="0"/>
              <a:t>)</a:t>
            </a:r>
          </a:p>
          <a:p>
            <a:pPr marL="0" indent="0">
              <a:buNone/>
            </a:pPr>
            <a:r>
              <a:rPr lang="fr-FR" sz="3200" dirty="0"/>
              <a:t>		         </a:t>
            </a:r>
            <a:r>
              <a:rPr lang="fr-FR" sz="3200" dirty="0" err="1"/>
              <a:t>Hint</a:t>
            </a:r>
            <a:r>
              <a:rPr lang="fr-FR" sz="3200" dirty="0"/>
              <a:t>: Qui must </a:t>
            </a:r>
            <a:r>
              <a:rPr lang="fr-FR" sz="3200" dirty="0" err="1"/>
              <a:t>be</a:t>
            </a:r>
            <a:r>
              <a:rPr lang="fr-FR" sz="3200" dirty="0"/>
              <a:t> </a:t>
            </a:r>
            <a:r>
              <a:rPr lang="fr-FR" sz="3200" dirty="0" err="1"/>
              <a:t>followed</a:t>
            </a:r>
            <a:r>
              <a:rPr lang="fr-FR" sz="3200" dirty="0"/>
              <a:t> by a </a:t>
            </a:r>
            <a:r>
              <a:rPr lang="fr-FR" sz="3200" dirty="0" err="1"/>
              <a:t>verb</a:t>
            </a:r>
            <a:r>
              <a:rPr lang="fr-FR" sz="3200" dirty="0"/>
              <a:t> </a:t>
            </a:r>
            <a:r>
              <a:rPr lang="fr-FR" sz="3200" dirty="0" err="1"/>
              <a:t>because</a:t>
            </a:r>
            <a:r>
              <a:rPr lang="fr-FR" sz="3200" dirty="0"/>
              <a:t> 				qui </a:t>
            </a:r>
            <a:r>
              <a:rPr lang="fr-FR" sz="3200" dirty="0" err="1"/>
              <a:t>is</a:t>
            </a:r>
            <a:r>
              <a:rPr lang="fr-FR" sz="3200" dirty="0"/>
              <a:t> the </a:t>
            </a:r>
            <a:r>
              <a:rPr lang="fr-FR" sz="3200" dirty="0" err="1"/>
              <a:t>subject</a:t>
            </a:r>
            <a:r>
              <a:rPr lang="fr-FR" sz="3200" dirty="0"/>
              <a:t>.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96616" y="3195603"/>
            <a:ext cx="10515600" cy="1113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Ex: Qu’est-ce qui lui est arrivé? –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      What </a:t>
            </a:r>
            <a:r>
              <a:rPr lang="fr-FR" sz="3200" dirty="0" err="1"/>
              <a:t>happened</a:t>
            </a:r>
            <a:r>
              <a:rPr lang="fr-FR" sz="3200" dirty="0"/>
              <a:t>?</a:t>
            </a:r>
            <a:endParaRPr lang="en-US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199" y="4308786"/>
            <a:ext cx="11234531" cy="1501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Qu’est-ce que – What (as direct </a:t>
            </a:r>
            <a:r>
              <a:rPr lang="fr-FR" sz="3200" dirty="0" err="1"/>
              <a:t>object</a:t>
            </a:r>
            <a:r>
              <a:rPr lang="fr-FR" sz="3200" dirty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		        </a:t>
            </a:r>
            <a:r>
              <a:rPr lang="fr-FR" sz="3200" dirty="0" err="1"/>
              <a:t>Hint</a:t>
            </a:r>
            <a:r>
              <a:rPr lang="fr-FR" sz="3200" dirty="0"/>
              <a:t>: Que must </a:t>
            </a:r>
            <a:r>
              <a:rPr lang="fr-FR" sz="3200" dirty="0" err="1"/>
              <a:t>be</a:t>
            </a:r>
            <a:r>
              <a:rPr lang="fr-FR" sz="3200" dirty="0"/>
              <a:t> </a:t>
            </a:r>
            <a:r>
              <a:rPr lang="fr-FR" sz="3200" dirty="0" err="1"/>
              <a:t>followed</a:t>
            </a:r>
            <a:r>
              <a:rPr lang="fr-FR" sz="3200" dirty="0"/>
              <a:t> by a </a:t>
            </a:r>
            <a:r>
              <a:rPr lang="fr-FR" sz="3200" dirty="0" err="1"/>
              <a:t>subject</a:t>
            </a:r>
            <a:r>
              <a:rPr lang="fr-FR" sz="3200" dirty="0"/>
              <a:t> and </a:t>
            </a:r>
            <a:r>
              <a:rPr lang="fr-FR" sz="3200" dirty="0" err="1"/>
              <a:t>verb</a:t>
            </a:r>
            <a:r>
              <a:rPr lang="fr-FR" sz="3200" dirty="0"/>
              <a:t>.</a:t>
            </a:r>
            <a:endParaRPr lang="en-US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96616" y="5588967"/>
            <a:ext cx="10515600" cy="1269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Ex: Qu’est-ce que le voleur a emporté? –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       What </a:t>
            </a:r>
            <a:r>
              <a:rPr lang="fr-FR" sz="3200" dirty="0" err="1"/>
              <a:t>did</a:t>
            </a:r>
            <a:r>
              <a:rPr lang="fr-FR" sz="3200" dirty="0"/>
              <a:t> the </a:t>
            </a:r>
            <a:r>
              <a:rPr lang="fr-FR" sz="3200" dirty="0" err="1"/>
              <a:t>thief</a:t>
            </a:r>
            <a:r>
              <a:rPr lang="fr-FR" sz="3200" dirty="0"/>
              <a:t> </a:t>
            </a:r>
            <a:r>
              <a:rPr lang="fr-FR" sz="3200" dirty="0" err="1"/>
              <a:t>take</a:t>
            </a:r>
            <a:r>
              <a:rPr lang="fr-FR" sz="3200" dirty="0"/>
              <a:t>?</a:t>
            </a:r>
            <a:endParaRPr lang="en-US" sz="3200" dirty="0"/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600" y="1715604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600" y="52009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4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22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73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Sports (m.)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2293333"/>
            <a:ext cx="6973957" cy="595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latin typeface="+mn-lt"/>
              </a:rPr>
              <a:t>remporter – to carry </a:t>
            </a:r>
            <a:r>
              <a:rPr lang="fr-FR" sz="3200" dirty="0" err="1">
                <a:latin typeface="+mn-lt"/>
              </a:rPr>
              <a:t>away</a:t>
            </a:r>
            <a:endParaRPr lang="en-US" sz="3200" dirty="0">
              <a:latin typeface="+mn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2888990"/>
            <a:ext cx="8087139" cy="595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latin typeface="+mn-lt"/>
              </a:rPr>
              <a:t>une médaille d’or – a gold </a:t>
            </a:r>
            <a:r>
              <a:rPr lang="fr-FR" sz="3200" dirty="0" err="1">
                <a:latin typeface="+mn-lt"/>
              </a:rPr>
              <a:t>medal</a:t>
            </a:r>
            <a:endParaRPr lang="en-US" sz="3200" dirty="0"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1649534"/>
            <a:ext cx="10515600" cy="643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latin typeface="+mn-lt"/>
              </a:rPr>
              <a:t>un/une patineur(-</a:t>
            </a:r>
            <a:r>
              <a:rPr lang="fr-FR" sz="3200" dirty="0" err="1">
                <a:latin typeface="+mn-lt"/>
              </a:rPr>
              <a:t>euse</a:t>
            </a:r>
            <a:r>
              <a:rPr lang="fr-FR" sz="3200" dirty="0">
                <a:latin typeface="+mn-lt"/>
              </a:rPr>
              <a:t>) – an </a:t>
            </a:r>
            <a:r>
              <a:rPr lang="fr-FR" sz="3200" dirty="0" err="1">
                <a:latin typeface="+mn-lt"/>
              </a:rPr>
              <a:t>ice</a:t>
            </a:r>
            <a:r>
              <a:rPr lang="fr-FR" sz="3200" dirty="0">
                <a:latin typeface="+mn-lt"/>
              </a:rPr>
              <a:t> </a:t>
            </a:r>
            <a:r>
              <a:rPr lang="fr-FR" sz="3200" dirty="0" err="1">
                <a:latin typeface="+mn-lt"/>
              </a:rPr>
              <a:t>skater</a:t>
            </a:r>
            <a:endParaRPr lang="en-US" sz="3200" dirty="0"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29917" y="3504839"/>
            <a:ext cx="8087139" cy="595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latin typeface="+mn-lt"/>
              </a:rPr>
              <a:t>grâce à – </a:t>
            </a:r>
            <a:r>
              <a:rPr lang="fr-FR" sz="3200" dirty="0" err="1">
                <a:latin typeface="+mn-lt"/>
              </a:rPr>
              <a:t>thanks</a:t>
            </a:r>
            <a:r>
              <a:rPr lang="fr-FR" sz="3200" dirty="0">
                <a:latin typeface="+mn-lt"/>
              </a:rPr>
              <a:t> to</a:t>
            </a:r>
            <a:endParaRPr lang="en-US" sz="3200" dirty="0">
              <a:latin typeface="+mn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199" y="4107484"/>
            <a:ext cx="8087139" cy="595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latin typeface="+mn-lt"/>
              </a:rPr>
              <a:t>une victoire – a </a:t>
            </a:r>
            <a:r>
              <a:rPr lang="fr-FR" sz="3200" dirty="0" err="1">
                <a:latin typeface="+mn-lt"/>
              </a:rPr>
              <a:t>victory</a:t>
            </a:r>
            <a:endParaRPr lang="en-US" sz="3200" dirty="0">
              <a:latin typeface="+mn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8199" y="4696153"/>
            <a:ext cx="8087139" cy="595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latin typeface="+mn-lt"/>
              </a:rPr>
              <a:t>un/une athlète – an </a:t>
            </a:r>
            <a:r>
              <a:rPr lang="fr-FR" sz="3200" dirty="0" err="1">
                <a:latin typeface="+mn-lt"/>
              </a:rPr>
              <a:t>athlete</a:t>
            </a:r>
            <a:endParaRPr lang="en-US" sz="3200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583" y="1178550"/>
            <a:ext cx="3433970" cy="2841906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46077" y="4442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4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46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Sports (m.)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90323" cy="435133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b="1" dirty="0">
                <a:solidFill>
                  <a:srgbClr val="00B050"/>
                </a:solidFill>
              </a:rPr>
              <a:t>Une patineuse </a:t>
            </a:r>
            <a:r>
              <a:rPr lang="fr-FR" sz="3200" b="1" dirty="0"/>
              <a:t>en or!</a:t>
            </a:r>
          </a:p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r>
              <a:rPr lang="fr-FR" sz="3200" dirty="0"/>
              <a:t>L’équipe canadienne </a:t>
            </a:r>
            <a:r>
              <a:rPr lang="fr-FR" sz="3200" dirty="0">
                <a:solidFill>
                  <a:srgbClr val="00B050"/>
                </a:solidFill>
              </a:rPr>
              <a:t>remporte</a:t>
            </a:r>
            <a:r>
              <a:rPr lang="fr-FR" sz="3200" dirty="0"/>
              <a:t> une </a:t>
            </a:r>
            <a:r>
              <a:rPr lang="fr-FR" sz="3200" dirty="0">
                <a:solidFill>
                  <a:srgbClr val="00B050"/>
                </a:solidFill>
              </a:rPr>
              <a:t>médaille</a:t>
            </a:r>
            <a:r>
              <a:rPr lang="fr-FR" sz="3200" dirty="0"/>
              <a:t> d’or et </a:t>
            </a:r>
            <a:r>
              <a:rPr lang="fr-FR" sz="3200" dirty="0">
                <a:solidFill>
                  <a:srgbClr val="00B050"/>
                </a:solidFill>
              </a:rPr>
              <a:t>grâce à cette victoire, </a:t>
            </a:r>
            <a:r>
              <a:rPr lang="fr-FR" sz="3200" dirty="0"/>
              <a:t>Cindy devient une </a:t>
            </a:r>
            <a:r>
              <a:rPr lang="fr-FR" sz="3200" dirty="0">
                <a:solidFill>
                  <a:srgbClr val="00B050"/>
                </a:solidFill>
              </a:rPr>
              <a:t>des athlètes </a:t>
            </a:r>
            <a:r>
              <a:rPr lang="fr-FR" sz="3200" dirty="0"/>
              <a:t>les plus médaillées du monde.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157" y="1886019"/>
            <a:ext cx="3525077" cy="4290944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79156" y="5773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5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Météo (f.) – </a:t>
            </a:r>
            <a:r>
              <a:rPr lang="fr-FR" dirty="0" err="1"/>
              <a:t>Weather</a:t>
            </a:r>
            <a:r>
              <a:rPr lang="fr-FR" dirty="0"/>
              <a:t> </a:t>
            </a:r>
            <a:r>
              <a:rPr lang="fr-FR" dirty="0" err="1"/>
              <a:t>forecast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525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/>
              <a:t>une vague de chaleur – a </a:t>
            </a:r>
            <a:r>
              <a:rPr lang="fr-FR" sz="3200" dirty="0" err="1"/>
              <a:t>heat</a:t>
            </a:r>
            <a:r>
              <a:rPr lang="fr-FR" sz="3200" dirty="0"/>
              <a:t> </a:t>
            </a:r>
            <a:r>
              <a:rPr lang="fr-FR" sz="3200" dirty="0" err="1"/>
              <a:t>wave</a:t>
            </a: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2478157"/>
            <a:ext cx="10515600" cy="652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un record – a record</a:t>
            </a:r>
            <a:endParaRPr lang="en-US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3130689"/>
            <a:ext cx="10515600" cy="652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la température – the </a:t>
            </a:r>
            <a:r>
              <a:rPr lang="fr-FR" sz="3200" dirty="0" err="1"/>
              <a:t>temperature</a:t>
            </a:r>
            <a:endParaRPr lang="en-US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3829877"/>
            <a:ext cx="10515600" cy="605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enregistrer – to record</a:t>
            </a:r>
            <a:endParaRPr lang="en-US" sz="3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4435752"/>
            <a:ext cx="10515600" cy="605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s’abattre (sur) – to </a:t>
            </a:r>
            <a:r>
              <a:rPr lang="fr-FR" sz="3200" dirty="0" err="1"/>
              <a:t>strike</a:t>
            </a:r>
            <a:endParaRPr lang="en-US" sz="32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5041627"/>
            <a:ext cx="10515600" cy="605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se réjouir – to </a:t>
            </a:r>
            <a:r>
              <a:rPr lang="fr-FR" sz="3200" dirty="0" err="1"/>
              <a:t>delight</a:t>
            </a:r>
            <a:r>
              <a:rPr lang="fr-FR" sz="3200" dirty="0"/>
              <a:t> / </a:t>
            </a:r>
            <a:r>
              <a:rPr lang="fr-FR" sz="3200" dirty="0" err="1"/>
              <a:t>rejoice</a:t>
            </a:r>
            <a:endParaRPr lang="en-US" sz="3200" dirty="0"/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01740" y="608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8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66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Météo (f.) – </a:t>
            </a:r>
            <a:r>
              <a:rPr lang="fr-FR" dirty="0" err="1"/>
              <a:t>Weather</a:t>
            </a:r>
            <a:r>
              <a:rPr lang="fr-FR" dirty="0"/>
              <a:t> </a:t>
            </a:r>
            <a:r>
              <a:rPr lang="fr-FR" dirty="0" err="1"/>
              <a:t>forecast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75783" cy="435133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b="1" dirty="0"/>
              <a:t>Une </a:t>
            </a:r>
            <a:r>
              <a:rPr lang="fr-FR" sz="3200" b="1" dirty="0">
                <a:solidFill>
                  <a:srgbClr val="00B050"/>
                </a:solidFill>
              </a:rPr>
              <a:t>vague de chaleur s’est </a:t>
            </a:r>
            <a:r>
              <a:rPr lang="fr-FR" sz="3200" b="1" dirty="0" err="1">
                <a:solidFill>
                  <a:srgbClr val="00B050"/>
                </a:solidFill>
              </a:rPr>
              <a:t>abbatue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sur tout le pays!</a:t>
            </a:r>
          </a:p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r>
              <a:rPr lang="fr-FR" sz="3200" dirty="0"/>
              <a:t>Des </a:t>
            </a:r>
            <a:r>
              <a:rPr lang="fr-FR" sz="3200" dirty="0">
                <a:solidFill>
                  <a:srgbClr val="00B050"/>
                </a:solidFill>
              </a:rPr>
              <a:t>records de température </a:t>
            </a:r>
            <a:r>
              <a:rPr lang="fr-FR" sz="3200" dirty="0"/>
              <a:t>ont été </a:t>
            </a:r>
            <a:r>
              <a:rPr lang="fr-FR" sz="3200" dirty="0">
                <a:solidFill>
                  <a:srgbClr val="00B050"/>
                </a:solidFill>
              </a:rPr>
              <a:t>enregistrés</a:t>
            </a:r>
            <a:r>
              <a:rPr lang="fr-FR" sz="3200" dirty="0"/>
              <a:t> hier au Québec. Les agriculteurs sont les seuls à ne pas </a:t>
            </a:r>
            <a:r>
              <a:rPr lang="fr-FR" sz="3200" dirty="0">
                <a:solidFill>
                  <a:srgbClr val="00B050"/>
                </a:solidFill>
              </a:rPr>
              <a:t>se</a:t>
            </a:r>
            <a:r>
              <a:rPr lang="fr-FR" sz="3200" dirty="0"/>
              <a:t> </a:t>
            </a:r>
            <a:r>
              <a:rPr lang="fr-FR" sz="3200" dirty="0">
                <a:solidFill>
                  <a:srgbClr val="00B050"/>
                </a:solidFill>
              </a:rPr>
              <a:t>réjouir</a:t>
            </a:r>
            <a:r>
              <a:rPr lang="fr-FR" sz="3200" dirty="0"/>
              <a:t> de ces températures inespérées pour la saison!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61" y="1909763"/>
            <a:ext cx="4267200" cy="42672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44200" y="5400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8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Société (f.) –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46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/>
              <a:t>une grève – a </a:t>
            </a:r>
            <a:r>
              <a:rPr lang="fr-FR" sz="3200" dirty="0" err="1"/>
              <a:t>strike</a:t>
            </a: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2372139"/>
            <a:ext cx="10515600" cy="546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être en grève – to </a:t>
            </a:r>
            <a:r>
              <a:rPr lang="fr-FR" sz="3200" dirty="0" err="1"/>
              <a:t>be</a:t>
            </a:r>
            <a:r>
              <a:rPr lang="fr-FR" sz="3200" dirty="0"/>
              <a:t> on </a:t>
            </a:r>
            <a:r>
              <a:rPr lang="fr-FR" sz="3200" dirty="0" err="1"/>
              <a:t>strike</a:t>
            </a:r>
            <a:endParaRPr lang="en-US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64704" y="2918653"/>
            <a:ext cx="10515600" cy="546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des centaines – </a:t>
            </a:r>
            <a:r>
              <a:rPr lang="fr-FR" sz="3200" dirty="0" err="1"/>
              <a:t>hundreds</a:t>
            </a:r>
            <a:endParaRPr lang="en-US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64704" y="3465167"/>
            <a:ext cx="10515600" cy="546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des passagers – </a:t>
            </a:r>
            <a:r>
              <a:rPr lang="fr-FR" sz="3200" dirty="0" err="1"/>
              <a:t>passengers</a:t>
            </a:r>
            <a:endParaRPr lang="en-US" sz="3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64704" y="4011681"/>
            <a:ext cx="10515600" cy="546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être en colère – to </a:t>
            </a:r>
            <a:r>
              <a:rPr lang="fr-FR" sz="3200" dirty="0" err="1"/>
              <a:t>be</a:t>
            </a:r>
            <a:r>
              <a:rPr lang="fr-FR" sz="3200" dirty="0"/>
              <a:t> </a:t>
            </a:r>
            <a:r>
              <a:rPr lang="fr-FR" sz="3200" dirty="0" err="1"/>
              <a:t>angry</a:t>
            </a:r>
            <a:endParaRPr lang="en-US" sz="32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4558195"/>
            <a:ext cx="10515600" cy="546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une augmentation – a </a:t>
            </a:r>
            <a:r>
              <a:rPr lang="fr-FR" sz="3200" dirty="0" err="1"/>
              <a:t>raise</a:t>
            </a:r>
            <a:endParaRPr lang="en-US" sz="3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64704" y="5066815"/>
            <a:ext cx="10515600" cy="546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durer – to last</a:t>
            </a:r>
            <a:endParaRPr lang="en-US" sz="3200" dirty="0"/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43931" y="7654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3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16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Société (f.) –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2941" y="1815548"/>
            <a:ext cx="6079435" cy="436141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b="1" dirty="0">
                <a:solidFill>
                  <a:srgbClr val="00B050"/>
                </a:solidFill>
              </a:rPr>
              <a:t>Grève</a:t>
            </a:r>
            <a:r>
              <a:rPr lang="fr-FR" sz="3200" b="1" dirty="0"/>
              <a:t> des pilotes</a:t>
            </a:r>
          </a:p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r>
              <a:rPr lang="fr-FR" sz="3200" dirty="0"/>
              <a:t>Des </a:t>
            </a:r>
            <a:r>
              <a:rPr lang="fr-FR" sz="3200" dirty="0">
                <a:solidFill>
                  <a:srgbClr val="00B050"/>
                </a:solidFill>
              </a:rPr>
              <a:t>centaines</a:t>
            </a:r>
            <a:r>
              <a:rPr lang="fr-FR" sz="3200" dirty="0"/>
              <a:t> de </a:t>
            </a:r>
            <a:r>
              <a:rPr lang="fr-FR" sz="3200" dirty="0">
                <a:solidFill>
                  <a:srgbClr val="00B050"/>
                </a:solidFill>
              </a:rPr>
              <a:t>passagers en colère </a:t>
            </a:r>
            <a:r>
              <a:rPr lang="fr-FR" sz="3200" dirty="0"/>
              <a:t>attendent leur avion pour partir en vacances. Les pilotes sont en grève parce qu’ils veulent une </a:t>
            </a:r>
            <a:r>
              <a:rPr lang="fr-FR" sz="3200" dirty="0">
                <a:solidFill>
                  <a:srgbClr val="00B050"/>
                </a:solidFill>
              </a:rPr>
              <a:t>augmentation de salaire</a:t>
            </a:r>
            <a:r>
              <a:rPr lang="fr-FR" sz="3200" dirty="0"/>
              <a:t>. On ne sait pas combien de temps cette grève va </a:t>
            </a:r>
            <a:r>
              <a:rPr lang="fr-FR" sz="3200" dirty="0">
                <a:solidFill>
                  <a:srgbClr val="00B050"/>
                </a:solidFill>
              </a:rPr>
              <a:t>durer</a:t>
            </a:r>
            <a:r>
              <a:rPr lang="fr-FR" sz="3200" dirty="0"/>
              <a:t>.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87" y="1462605"/>
            <a:ext cx="4267200" cy="50673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95721" y="5400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8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Petites annonces (f.) – </a:t>
            </a:r>
            <a:r>
              <a:rPr lang="fr-FR" dirty="0" err="1"/>
              <a:t>Classified</a:t>
            </a:r>
            <a:r>
              <a:rPr lang="fr-FR" dirty="0"/>
              <a:t> </a:t>
            </a:r>
            <a:r>
              <a:rPr lang="fr-FR" dirty="0" err="1"/>
              <a:t>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66183" cy="1606688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3200" b="1" dirty="0"/>
              <a:t>Maison à vendre</a:t>
            </a:r>
            <a:r>
              <a:rPr lang="fr-FR" sz="3200" dirty="0"/>
              <a:t>. Beau séjour, 3 chambres, 2 salles de bain, grand jardin, quartier résidentiel.</a:t>
            </a:r>
          </a:p>
          <a:p>
            <a:pPr marL="0" indent="0">
              <a:buNone/>
            </a:pPr>
            <a:r>
              <a:rPr lang="fr-FR" sz="3200" dirty="0"/>
              <a:t>Prix: 178.000 €</a:t>
            </a: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714060"/>
            <a:ext cx="6066183" cy="14807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b="1" dirty="0"/>
              <a:t>Villa</a:t>
            </a:r>
            <a:r>
              <a:rPr lang="fr-FR" sz="3200" dirty="0"/>
              <a:t> 3 chambres, 2 salle de bains…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95" y="1690688"/>
            <a:ext cx="3709848" cy="3623572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14222" y="6435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3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883</Words>
  <Application>Microsoft Office PowerPoint</Application>
  <PresentationFormat>Widescreen</PresentationFormat>
  <Paragraphs>117</Paragraphs>
  <Slides>20</Slides>
  <Notes>0</Notes>
  <HiddenSlides>0</HiddenSlides>
  <MMClips>29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French 3 Chapitre 6</vt:lpstr>
      <vt:lpstr>Les différentes rubriques (f.) –  Different sections of a magazine</vt:lpstr>
      <vt:lpstr>Sports (m.)</vt:lpstr>
      <vt:lpstr>Sports (m.)</vt:lpstr>
      <vt:lpstr>Météo (f.) – Weather forecast</vt:lpstr>
      <vt:lpstr>Météo (f.) – Weather forecast</vt:lpstr>
      <vt:lpstr>Société (f.) – Society</vt:lpstr>
      <vt:lpstr>Société (f.) – Society</vt:lpstr>
      <vt:lpstr>Petites annonces (f.) – Classified ads</vt:lpstr>
      <vt:lpstr>Actualité internationale (f.) –  Current events</vt:lpstr>
      <vt:lpstr>Culture (f.)</vt:lpstr>
      <vt:lpstr>Économie (f.) – Economy</vt:lpstr>
      <vt:lpstr>Économie (f.) – Economy</vt:lpstr>
      <vt:lpstr>Faits divers (m.) – News items </vt:lpstr>
      <vt:lpstr>Faits divers (m.) – News items </vt:lpstr>
      <vt:lpstr>To break news</vt:lpstr>
      <vt:lpstr>To break news (cont’d)</vt:lpstr>
      <vt:lpstr>To break news (cont’d)</vt:lpstr>
      <vt:lpstr>To ask for information</vt:lpstr>
      <vt:lpstr>To ask for information (cont’d)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3 Chapitre 6</dc:title>
  <dc:creator>MELISSA  HOPKINS</dc:creator>
  <cp:lastModifiedBy>MELISSA  HOPKINS</cp:lastModifiedBy>
  <cp:revision>19</cp:revision>
  <dcterms:created xsi:type="dcterms:W3CDTF">2020-04-29T19:59:38Z</dcterms:created>
  <dcterms:modified xsi:type="dcterms:W3CDTF">2020-04-30T19:21:07Z</dcterms:modified>
</cp:coreProperties>
</file>