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DDA12-2E00-479F-AB1F-F53AB52A0792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08DA3-6287-4319-ACA8-BC00E7362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42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Computer specialist / computer engineer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08DA3-6287-4319-ACA8-BC00E73627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97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Interior</a:t>
            </a:r>
            <a:r>
              <a:rPr lang="en-US" baseline="0" dirty="0"/>
              <a:t> decorator / designer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08DA3-6287-4319-ACA8-BC00E736277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97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Hair dresser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08DA3-6287-4319-ACA8-BC00E73627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65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Pastry chef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08DA3-6287-4319-ACA8-BC00E73627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24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dress</a:t>
            </a:r>
            <a:r>
              <a:rPr lang="fr-FR" dirty="0"/>
              <a:t> designer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08DA3-6287-4319-ACA8-BC00E736277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46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08DA3-6287-4319-ACA8-BC00E736277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7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Book shop employee / owner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08DA3-6287-4319-ACA8-BC00E736277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2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instructor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08DA3-6287-4319-ACA8-BC00E736277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57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Dry cleaner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08DA3-6287-4319-ACA8-BC00E736277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89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have delivered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08DA3-6287-4319-ACA8-BC00E736277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36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8C5F-0ADF-48FA-B84C-398F811A568B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6A76-F2A5-4F9B-94A3-1F0E74AB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9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8C5F-0ADF-48FA-B84C-398F811A568B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6A76-F2A5-4F9B-94A3-1F0E74AB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04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8C5F-0ADF-48FA-B84C-398F811A568B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6A76-F2A5-4F9B-94A3-1F0E74AB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95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8C5F-0ADF-48FA-B84C-398F811A568B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6A76-F2A5-4F9B-94A3-1F0E74AB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96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8C5F-0ADF-48FA-B84C-398F811A568B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6A76-F2A5-4F9B-94A3-1F0E74AB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00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8C5F-0ADF-48FA-B84C-398F811A568B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6A76-F2A5-4F9B-94A3-1F0E74AB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80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8C5F-0ADF-48FA-B84C-398F811A568B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6A76-F2A5-4F9B-94A3-1F0E74AB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38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8C5F-0ADF-48FA-B84C-398F811A568B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6A76-F2A5-4F9B-94A3-1F0E74AB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75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8C5F-0ADF-48FA-B84C-398F811A568B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6A76-F2A5-4F9B-94A3-1F0E74AB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19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8C5F-0ADF-48FA-B84C-398F811A568B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6A76-F2A5-4F9B-94A3-1F0E74AB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8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8C5F-0ADF-48FA-B84C-398F811A568B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6A76-F2A5-4F9B-94A3-1F0E74AB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96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78C5F-0ADF-48FA-B84C-398F811A568B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D6A76-F2A5-4F9B-94A3-1F0E74AB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French 3 </a:t>
            </a:r>
            <a:r>
              <a:rPr lang="en-US" dirty="0" err="1"/>
              <a:t>Chapitre</a:t>
            </a:r>
            <a:r>
              <a:rPr lang="en-US" dirty="0"/>
              <a:t>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Vocabulaire</a:t>
            </a:r>
            <a:r>
              <a:rPr lang="en-US" sz="3600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182534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un(e) </a:t>
            </a:r>
            <a:r>
              <a:rPr lang="fr-FR" dirty="0"/>
              <a:t>vétérinaire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1398228"/>
            <a:ext cx="4457700" cy="42672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643812" y="5372968"/>
            <a:ext cx="84217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On doit faire soigner son chat.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327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un pâtissier / une pâtissière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0" y="1295400"/>
            <a:ext cx="4495800" cy="42672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736575" y="5372968"/>
            <a:ext cx="67254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On doit faire faire un gâteau.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04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un couturier / une couturière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104" y="1690688"/>
            <a:ext cx="3299791" cy="430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13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un cuisinier / une cuisinière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690688"/>
            <a:ext cx="42672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37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un diplôme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165" y="1690688"/>
            <a:ext cx="42672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72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un(e) libraire</a:t>
            </a:r>
            <a:endParaRPr lang="en-US" dirty="0"/>
          </a:p>
        </p:txBody>
      </p:sp>
      <p:pic>
        <p:nvPicPr>
          <p:cNvPr id="1026" name="Picture 2" descr="Image result for un libra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314" y="1690687"/>
            <a:ext cx="6335163" cy="418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629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un médecin</a:t>
            </a:r>
            <a:endParaRPr lang="en-US" dirty="0"/>
          </a:p>
        </p:txBody>
      </p:sp>
      <p:pic>
        <p:nvPicPr>
          <p:cNvPr id="2054" name="Picture 6" descr="Image result for médec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721" y="2075966"/>
            <a:ext cx="61531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364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un moniteur / une monitrice</a:t>
            </a:r>
            <a:endParaRPr lang="en-US" dirty="0"/>
          </a:p>
        </p:txBody>
      </p:sp>
      <p:pic>
        <p:nvPicPr>
          <p:cNvPr id="3076" name="Picture 4" descr="Image result for instru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7" y="1531662"/>
            <a:ext cx="7159625" cy="476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17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 </a:t>
            </a:r>
            <a:r>
              <a:rPr lang="en-US" dirty="0" err="1"/>
              <a:t>plombier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608" y="1518746"/>
            <a:ext cx="3500783" cy="478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59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 </a:t>
            </a:r>
            <a:r>
              <a:rPr lang="en-US" dirty="0" err="1"/>
              <a:t>teinturier</a:t>
            </a:r>
            <a:r>
              <a:rPr lang="en-US" dirty="0"/>
              <a:t> /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teinturi</a:t>
            </a:r>
            <a:r>
              <a:rPr lang="fr-FR" dirty="0"/>
              <a:t>ère</a:t>
            </a:r>
            <a:endParaRPr lang="en-US" dirty="0"/>
          </a:p>
        </p:txBody>
      </p:sp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757" y="1690688"/>
            <a:ext cx="6872867" cy="457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267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Métiers (m.) et professions (f.) – </a:t>
            </a:r>
            <a:br>
              <a:rPr lang="fr-FR" dirty="0"/>
            </a:br>
            <a:r>
              <a:rPr lang="fr-FR" dirty="0"/>
              <a:t>Jobs and professions</a:t>
            </a:r>
            <a:endParaRPr lang="en-US" dirty="0"/>
          </a:p>
        </p:txBody>
      </p:sp>
      <p:pic>
        <p:nvPicPr>
          <p:cNvPr id="1026" name="Picture 2" descr="Image result for metiers et professions franca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670" y="2239618"/>
            <a:ext cx="3382756" cy="338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674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un tuteur / une tutrice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1690688"/>
            <a:ext cx="44577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87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faire livrer / garder…</a:t>
            </a:r>
            <a:endParaRPr lang="en-US" dirty="0"/>
          </a:p>
        </p:txBody>
      </p:sp>
      <p:pic>
        <p:nvPicPr>
          <p:cNvPr id="5122" name="Picture 2" descr="Image result for faire livr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296" y="1690688"/>
            <a:ext cx="6351242" cy="423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989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un(e) </a:t>
            </a:r>
            <a:r>
              <a:rPr lang="en-US" dirty="0" err="1"/>
              <a:t>architecte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1690688"/>
            <a:ext cx="4800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7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un(e) artiste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503" y="1578598"/>
            <a:ext cx="3324363" cy="466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8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 chauffeur</a:t>
            </a:r>
          </a:p>
        </p:txBody>
      </p:sp>
      <p:pic>
        <p:nvPicPr>
          <p:cNvPr id="6146" name="Picture 2" descr="Image result for chauff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512" y="1690688"/>
            <a:ext cx="6147766" cy="461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354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un(e) </a:t>
            </a:r>
            <a:r>
              <a:rPr lang="en-US" dirty="0" err="1"/>
              <a:t>comptable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919" y="1812235"/>
            <a:ext cx="43307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58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un décorateur / une décoratrice</a:t>
            </a:r>
            <a:endParaRPr lang="en-US" dirty="0"/>
          </a:p>
        </p:txBody>
      </p:sp>
      <p:pic>
        <p:nvPicPr>
          <p:cNvPr id="7170" name="Picture 2" descr="Image result for décorate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778" y="1690688"/>
            <a:ext cx="7570443" cy="451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3325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un écrivain / une écrivaine</a:t>
            </a:r>
            <a:endParaRPr lang="en-US" dirty="0"/>
          </a:p>
        </p:txBody>
      </p:sp>
      <p:pic>
        <p:nvPicPr>
          <p:cNvPr id="8196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132" y="1479617"/>
            <a:ext cx="4077736" cy="508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588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un agriculteur / une agricultrice</a:t>
            </a:r>
            <a:br>
              <a:rPr lang="fr-FR" dirty="0"/>
            </a:br>
            <a:r>
              <a:rPr lang="fr-FR" dirty="0"/>
              <a:t>un fermier / une fermière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561" y="1838739"/>
            <a:ext cx="47498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524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un ingénieur / une ingénieure</a:t>
            </a:r>
            <a:endParaRPr lang="en-US" dirty="0"/>
          </a:p>
        </p:txBody>
      </p:sp>
      <p:pic>
        <p:nvPicPr>
          <p:cNvPr id="9218" name="Picture 2" descr="Image result for ingén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166" y="1690687"/>
            <a:ext cx="7755973" cy="431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179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B050"/>
                </a:solidFill>
              </a:rPr>
              <a:t>Après </a:t>
            </a:r>
            <a:r>
              <a:rPr lang="fr-FR" dirty="0"/>
              <a:t>le lycée, je </a:t>
            </a:r>
            <a:r>
              <a:rPr lang="fr-FR" dirty="0">
                <a:solidFill>
                  <a:srgbClr val="00B050"/>
                </a:solidFill>
              </a:rPr>
              <a:t>ferai des études (f.) </a:t>
            </a:r>
            <a:r>
              <a:rPr lang="fr-FR" dirty="0"/>
              <a:t>pour être </a:t>
            </a:r>
            <a:r>
              <a:rPr lang="fr-FR" dirty="0">
                <a:solidFill>
                  <a:srgbClr val="00B050"/>
                </a:solidFill>
              </a:rPr>
              <a:t>informaticien(ne).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2050" name="Picture 2" descr="Image result for informatic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952" y="1824174"/>
            <a:ext cx="6974095" cy="455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974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un(e) journaliste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690688"/>
            <a:ext cx="47625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810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un serveur / une serveuse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690688"/>
            <a:ext cx="42672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484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un vendeur / une vendeuse</a:t>
            </a:r>
            <a:endParaRPr lang="en-US" dirty="0"/>
          </a:p>
        </p:txBody>
      </p:sp>
      <p:pic>
        <p:nvPicPr>
          <p:cNvPr id="10242" name="Picture 2" descr="Image result for vend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19" y="1824175"/>
            <a:ext cx="7861990" cy="393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3985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87" y="2385390"/>
            <a:ext cx="10515600" cy="1179445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00B050"/>
                </a:solidFill>
              </a:rPr>
              <a:t>Qu’est-ce</a:t>
            </a:r>
            <a:r>
              <a:rPr lang="en-US" sz="3200" dirty="0">
                <a:solidFill>
                  <a:srgbClr val="00B050"/>
                </a:solidFill>
              </a:rPr>
              <a:t> que </a:t>
            </a:r>
            <a:r>
              <a:rPr lang="en-US" sz="3200" dirty="0" err="1">
                <a:solidFill>
                  <a:srgbClr val="00B050"/>
                </a:solidFill>
              </a:rPr>
              <a:t>tu</a:t>
            </a:r>
            <a:r>
              <a:rPr lang="en-US" sz="3200" dirty="0">
                <a:solidFill>
                  <a:srgbClr val="00B050"/>
                </a:solidFill>
              </a:rPr>
              <a:t> as </a:t>
            </a:r>
            <a:r>
              <a:rPr lang="en-US" sz="3200" dirty="0" err="1">
                <a:solidFill>
                  <a:srgbClr val="00B050"/>
                </a:solidFill>
              </a:rPr>
              <a:t>l’intention</a:t>
            </a:r>
            <a:r>
              <a:rPr lang="en-US" sz="3200" dirty="0">
                <a:solidFill>
                  <a:srgbClr val="00B050"/>
                </a:solidFill>
              </a:rPr>
              <a:t> de </a:t>
            </a:r>
            <a:r>
              <a:rPr lang="en-US" sz="3200" dirty="0"/>
              <a:t>faire </a:t>
            </a:r>
            <a:r>
              <a:rPr lang="en-US" sz="3200" dirty="0" err="1"/>
              <a:t>apr</a:t>
            </a:r>
            <a:r>
              <a:rPr lang="fr-FR" sz="3200" dirty="0"/>
              <a:t>ès le bac? </a:t>
            </a:r>
            <a:r>
              <a:rPr lang="en-US" sz="3200" dirty="0"/>
              <a:t>– </a:t>
            </a:r>
            <a:br>
              <a:rPr lang="en-US" sz="3200" dirty="0"/>
            </a:br>
            <a:r>
              <a:rPr lang="en-US" sz="3200" dirty="0"/>
              <a:t>What do you intend to…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/>
              <a:t>Exprimons</a:t>
            </a:r>
            <a:r>
              <a:rPr lang="en-US"/>
              <a:t>-nous!</a:t>
            </a:r>
            <a:br>
              <a:rPr lang="en-US"/>
            </a:br>
            <a:r>
              <a:rPr lang="en-US"/>
              <a:t>To ask about future plans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8686" y="3564835"/>
            <a:ext cx="10956235" cy="1179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solidFill>
                  <a:srgbClr val="00B050"/>
                </a:solidFill>
              </a:rPr>
              <a:t>Qu’est-ce</a:t>
            </a:r>
            <a:r>
              <a:rPr lang="en-US" sz="3200" dirty="0">
                <a:solidFill>
                  <a:srgbClr val="00B050"/>
                </a:solidFill>
              </a:rPr>
              <a:t> que </a:t>
            </a:r>
            <a:r>
              <a:rPr lang="en-US" sz="3200" dirty="0" err="1">
                <a:solidFill>
                  <a:srgbClr val="00B050"/>
                </a:solidFill>
              </a:rPr>
              <a:t>tu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comptes</a:t>
            </a:r>
            <a:r>
              <a:rPr lang="en-US" sz="3200" dirty="0">
                <a:solidFill>
                  <a:srgbClr val="00B050"/>
                </a:solidFill>
              </a:rPr>
              <a:t> / </a:t>
            </a:r>
            <a:r>
              <a:rPr lang="en-US" sz="3200" dirty="0" err="1">
                <a:solidFill>
                  <a:srgbClr val="00B050"/>
                </a:solidFill>
              </a:rPr>
              <a:t>vous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comptez</a:t>
            </a:r>
            <a:r>
              <a:rPr lang="en-US" sz="3200" dirty="0">
                <a:solidFill>
                  <a:srgbClr val="00B050"/>
                </a:solidFill>
              </a:rPr>
              <a:t> faire </a:t>
            </a:r>
            <a:r>
              <a:rPr lang="en-US" sz="3200" dirty="0" err="1">
                <a:solidFill>
                  <a:srgbClr val="00B050"/>
                </a:solidFill>
              </a:rPr>
              <a:t>comme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fr-FR" sz="3200" dirty="0"/>
              <a:t>métier? </a:t>
            </a:r>
            <a:r>
              <a:rPr lang="en-US" sz="3200" dirty="0"/>
              <a:t>–</a:t>
            </a:r>
          </a:p>
          <a:p>
            <a:r>
              <a:rPr lang="en-US" sz="3200" dirty="0"/>
              <a:t>What are you planning to do as a…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71937" y="4710111"/>
            <a:ext cx="10956235" cy="1179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solidFill>
                  <a:srgbClr val="00B050"/>
                </a:solidFill>
              </a:rPr>
              <a:t>Quels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sont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tes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projets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d’avenir</a:t>
            </a:r>
            <a:r>
              <a:rPr lang="en-US" sz="3200" dirty="0">
                <a:solidFill>
                  <a:srgbClr val="00B050"/>
                </a:solidFill>
              </a:rPr>
              <a:t>? </a:t>
            </a:r>
            <a:r>
              <a:rPr lang="en-US" sz="3200" dirty="0"/>
              <a:t>–</a:t>
            </a:r>
          </a:p>
          <a:p>
            <a:r>
              <a:rPr lang="en-US" sz="3200" dirty="0"/>
              <a:t>What are your plans for the future?</a:t>
            </a:r>
          </a:p>
        </p:txBody>
      </p:sp>
    </p:spTree>
    <p:extLst>
      <p:ext uri="{BB962C8B-B14F-4D97-AF65-F5344CB8AC3E}">
        <p14:creationId xmlns:p14="http://schemas.microsoft.com/office/powerpoint/2010/main" val="354129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Exprimons</a:t>
            </a:r>
            <a:r>
              <a:rPr lang="en-US" dirty="0"/>
              <a:t>-nous</a:t>
            </a:r>
            <a:br>
              <a:rPr lang="en-US" dirty="0"/>
            </a:br>
            <a:r>
              <a:rPr lang="en-US" dirty="0"/>
              <a:t>To respond to questions about future plans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113184" y="1908310"/>
            <a:ext cx="7633252" cy="1179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00B050"/>
                </a:solidFill>
              </a:rPr>
              <a:t>Ça me plairait d’</a:t>
            </a:r>
            <a:r>
              <a:rPr lang="fr-FR" sz="3200" dirty="0"/>
              <a:t>être</a:t>
            </a:r>
            <a:r>
              <a:rPr lang="fr-FR" sz="3200" dirty="0">
                <a:solidFill>
                  <a:srgbClr val="00B050"/>
                </a:solidFill>
              </a:rPr>
              <a:t> </a:t>
            </a:r>
            <a:r>
              <a:rPr lang="fr-FR" sz="3200" dirty="0"/>
              <a:t>dentiste. </a:t>
            </a:r>
            <a:r>
              <a:rPr lang="en-US" sz="3200" dirty="0"/>
              <a:t>–</a:t>
            </a:r>
          </a:p>
          <a:p>
            <a:r>
              <a:rPr lang="en-US" sz="3200" dirty="0"/>
              <a:t>I’d like to…</a:t>
            </a:r>
            <a:endParaRPr lang="fr-FR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46922" y="2832650"/>
            <a:ext cx="10296939" cy="1815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/>
              <a:t>Quand</a:t>
            </a:r>
            <a:r>
              <a:rPr lang="en-US" sz="3200" dirty="0"/>
              <a:t> </a:t>
            </a:r>
            <a:r>
              <a:rPr lang="en-US" sz="3200" dirty="0" err="1"/>
              <a:t>j’aurai</a:t>
            </a:r>
            <a:r>
              <a:rPr lang="en-US" sz="3200" dirty="0"/>
              <a:t> mon </a:t>
            </a:r>
            <a:r>
              <a:rPr lang="en-US" sz="3200" dirty="0" err="1"/>
              <a:t>diplôme</a:t>
            </a:r>
            <a:r>
              <a:rPr lang="en-US" sz="3200" dirty="0"/>
              <a:t>, je </a:t>
            </a:r>
            <a:r>
              <a:rPr lang="en-US" sz="3200" dirty="0" err="1"/>
              <a:t>voudrais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00B050"/>
                </a:solidFill>
              </a:rPr>
              <a:t>travailler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dans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/>
              <a:t>l’informatique</a:t>
            </a:r>
            <a:r>
              <a:rPr lang="en-US" sz="3200" dirty="0"/>
              <a:t>. –</a:t>
            </a:r>
          </a:p>
          <a:p>
            <a:r>
              <a:rPr lang="en-US" sz="3200" dirty="0"/>
              <a:t>…to work in…</a:t>
            </a:r>
            <a:endParaRPr lang="fr-FR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46922" y="4429537"/>
            <a:ext cx="9753599" cy="1295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/>
              <a:t>J’aimerais</a:t>
            </a:r>
            <a:r>
              <a:rPr lang="en-US" sz="3200" dirty="0"/>
              <a:t> faire le </a:t>
            </a:r>
            <a:r>
              <a:rPr lang="en-US" sz="3200" dirty="0">
                <a:solidFill>
                  <a:srgbClr val="00B050"/>
                </a:solidFill>
              </a:rPr>
              <a:t>m</a:t>
            </a:r>
            <a:r>
              <a:rPr lang="fr-FR" sz="3200" dirty="0" err="1">
                <a:solidFill>
                  <a:srgbClr val="00B050"/>
                </a:solidFill>
              </a:rPr>
              <a:t>ême</a:t>
            </a:r>
            <a:r>
              <a:rPr lang="fr-FR" sz="3200" dirty="0">
                <a:solidFill>
                  <a:srgbClr val="00B050"/>
                </a:solidFill>
              </a:rPr>
              <a:t> </a:t>
            </a:r>
            <a:r>
              <a:rPr lang="fr-FR" sz="3200" dirty="0"/>
              <a:t>métier </a:t>
            </a:r>
            <a:r>
              <a:rPr lang="fr-FR" sz="3200" dirty="0">
                <a:solidFill>
                  <a:srgbClr val="00B050"/>
                </a:solidFill>
              </a:rPr>
              <a:t>que</a:t>
            </a:r>
            <a:r>
              <a:rPr lang="fr-FR" sz="3200" dirty="0"/>
              <a:t> mon père. </a:t>
            </a:r>
            <a:r>
              <a:rPr lang="en-US" sz="3200" dirty="0"/>
              <a:t>–</a:t>
            </a:r>
          </a:p>
          <a:p>
            <a:r>
              <a:rPr lang="en-US" sz="3200" dirty="0"/>
              <a:t>…same…as…</a:t>
            </a:r>
            <a:endParaRPr lang="fr-FR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99931" y="5572541"/>
            <a:ext cx="6241773" cy="110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/>
              <a:t>Aucune</a:t>
            </a:r>
            <a:r>
              <a:rPr lang="en-US" sz="3200" dirty="0"/>
              <a:t> id</a:t>
            </a:r>
            <a:r>
              <a:rPr lang="fr-FR" sz="3200" dirty="0" err="1"/>
              <a:t>ée</a:t>
            </a:r>
            <a:r>
              <a:rPr lang="fr-FR" sz="3200" dirty="0"/>
              <a:t>.</a:t>
            </a:r>
            <a:r>
              <a:rPr lang="en-US" sz="3200" dirty="0"/>
              <a:t> – </a:t>
            </a:r>
          </a:p>
          <a:p>
            <a:r>
              <a:rPr lang="en-US" sz="3200" dirty="0"/>
              <a:t>No idea.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54557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Exprimons</a:t>
            </a:r>
            <a:r>
              <a:rPr lang="en-US" dirty="0"/>
              <a:t>-nous!</a:t>
            </a:r>
            <a:br>
              <a:rPr lang="en-US" dirty="0"/>
            </a:br>
            <a:r>
              <a:rPr lang="en-US" dirty="0"/>
              <a:t>To make polite requests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12356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>
                <a:solidFill>
                  <a:srgbClr val="00B050"/>
                </a:solidFill>
                <a:latin typeface="+mj-lt"/>
              </a:rPr>
              <a:t>Te</a:t>
            </a:r>
            <a:r>
              <a:rPr lang="en-US" sz="3200" dirty="0">
                <a:solidFill>
                  <a:srgbClr val="00B050"/>
                </a:solidFill>
                <a:latin typeface="+mj-lt"/>
              </a:rPr>
              <a:t>/</a:t>
            </a:r>
            <a:r>
              <a:rPr lang="en-US" sz="3200" dirty="0" err="1">
                <a:solidFill>
                  <a:srgbClr val="00B050"/>
                </a:solidFill>
                <a:latin typeface="+mj-lt"/>
              </a:rPr>
              <a:t>Vous</a:t>
            </a:r>
            <a:r>
              <a:rPr lang="en-US" sz="3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</a:rPr>
              <a:t>serait-il</a:t>
            </a:r>
            <a:r>
              <a:rPr lang="en-US" sz="3200" dirty="0">
                <a:solidFill>
                  <a:srgbClr val="00B050"/>
                </a:solidFill>
                <a:latin typeface="+mj-lt"/>
              </a:rPr>
              <a:t> possible de </a:t>
            </a:r>
            <a:r>
              <a:rPr lang="en-US" sz="3200" dirty="0" err="1">
                <a:latin typeface="+mj-lt"/>
              </a:rPr>
              <a:t>tondre</a:t>
            </a:r>
            <a:r>
              <a:rPr lang="en-US" sz="3200" dirty="0">
                <a:latin typeface="+mj-lt"/>
              </a:rPr>
              <a:t> la </a:t>
            </a:r>
            <a:r>
              <a:rPr lang="en-US" sz="3200" dirty="0" err="1">
                <a:latin typeface="+mj-lt"/>
              </a:rPr>
              <a:t>pelouse</a:t>
            </a:r>
            <a:r>
              <a:rPr lang="en-US" sz="3200" dirty="0">
                <a:latin typeface="+mj-lt"/>
              </a:rPr>
              <a:t>? </a:t>
            </a:r>
            <a:r>
              <a:rPr lang="en-US" sz="3200">
                <a:latin typeface="+mj-lt"/>
              </a:rPr>
              <a:t>– Would </a:t>
            </a:r>
            <a:r>
              <a:rPr lang="en-US" sz="3200" dirty="0">
                <a:latin typeface="+mj-lt"/>
              </a:rPr>
              <a:t>it be possible for you to…?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51449" y="4533618"/>
            <a:ext cx="11367053" cy="1655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00B050"/>
                </a:solidFill>
                <a:latin typeface="+mj-lt"/>
              </a:rPr>
              <a:t>Si possible, </a:t>
            </a:r>
            <a:r>
              <a:rPr lang="en-US" sz="3200" dirty="0" err="1">
                <a:solidFill>
                  <a:srgbClr val="00B050"/>
                </a:solidFill>
                <a:latin typeface="+mj-lt"/>
              </a:rPr>
              <a:t>pourrais-tu</a:t>
            </a:r>
            <a:r>
              <a:rPr lang="en-US" sz="3200" dirty="0">
                <a:solidFill>
                  <a:srgbClr val="00B050"/>
                </a:solidFill>
                <a:latin typeface="+mj-lt"/>
              </a:rPr>
              <a:t>/</a:t>
            </a:r>
            <a:r>
              <a:rPr lang="en-US" sz="3200" dirty="0" err="1">
                <a:solidFill>
                  <a:srgbClr val="00B050"/>
                </a:solidFill>
                <a:latin typeface="+mj-lt"/>
              </a:rPr>
              <a:t>pourriez-vous</a:t>
            </a:r>
            <a:r>
              <a:rPr lang="en-US" sz="3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3200" dirty="0">
                <a:latin typeface="+mj-lt"/>
              </a:rPr>
              <a:t>faire r</a:t>
            </a:r>
            <a:r>
              <a:rPr lang="fr-FR" sz="3200" dirty="0">
                <a:latin typeface="+mj-lt"/>
              </a:rPr>
              <a:t>éparer l’ordinateur</a:t>
            </a:r>
            <a:r>
              <a:rPr lang="en-US" sz="3200" dirty="0">
                <a:latin typeface="+mj-lt"/>
              </a:rPr>
              <a:t>? –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latin typeface="+mj-lt"/>
              </a:rPr>
              <a:t>If possible, could you…?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3297090"/>
            <a:ext cx="10515600" cy="1235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 err="1">
                <a:solidFill>
                  <a:srgbClr val="00B050"/>
                </a:solidFill>
                <a:latin typeface="+mj-lt"/>
              </a:rPr>
              <a:t>Ça</a:t>
            </a:r>
            <a:r>
              <a:rPr lang="en-US" sz="3200" dirty="0">
                <a:solidFill>
                  <a:srgbClr val="00B050"/>
                </a:solidFill>
                <a:latin typeface="+mj-lt"/>
              </a:rPr>
              <a:t> ne t’/</a:t>
            </a:r>
            <a:r>
              <a:rPr lang="en-US" sz="3200" dirty="0" err="1">
                <a:solidFill>
                  <a:srgbClr val="00B050"/>
                </a:solidFill>
                <a:latin typeface="+mj-lt"/>
              </a:rPr>
              <a:t>vous</a:t>
            </a:r>
            <a:r>
              <a:rPr lang="en-US" sz="3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</a:rPr>
              <a:t>ennuierait</a:t>
            </a:r>
            <a:r>
              <a:rPr lang="en-US" sz="3200" dirty="0">
                <a:solidFill>
                  <a:srgbClr val="00B050"/>
                </a:solidFill>
                <a:latin typeface="+mj-lt"/>
              </a:rPr>
              <a:t> pas de </a:t>
            </a:r>
            <a:r>
              <a:rPr lang="en-US" sz="3200" dirty="0" err="1">
                <a:latin typeface="+mj-lt"/>
              </a:rPr>
              <a:t>nettoyer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ces</a:t>
            </a:r>
            <a:r>
              <a:rPr lang="en-US" sz="3200" dirty="0">
                <a:latin typeface="+mj-lt"/>
              </a:rPr>
              <a:t> chemises? –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latin typeface="+mj-lt"/>
              </a:rPr>
              <a:t>Would you mind…?</a:t>
            </a:r>
          </a:p>
        </p:txBody>
      </p:sp>
    </p:spTree>
    <p:extLst>
      <p:ext uri="{BB962C8B-B14F-4D97-AF65-F5344CB8AC3E}">
        <p14:creationId xmlns:p14="http://schemas.microsoft.com/office/powerpoint/2010/main" val="148006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Moi</a:t>
            </a:r>
            <a:r>
              <a:rPr lang="en-US" dirty="0"/>
              <a:t>, </a:t>
            </a:r>
            <a:r>
              <a:rPr lang="en-US" dirty="0" err="1"/>
              <a:t>j’aimerais</a:t>
            </a:r>
            <a:r>
              <a:rPr lang="en-US" dirty="0"/>
              <a:t> </a:t>
            </a:r>
            <a:r>
              <a:rPr lang="en-US" dirty="0" err="1"/>
              <a:t>aller</a:t>
            </a:r>
            <a:r>
              <a:rPr lang="en-US" dirty="0"/>
              <a:t> </a:t>
            </a:r>
            <a:r>
              <a:rPr lang="fr-FR" dirty="0">
                <a:solidFill>
                  <a:srgbClr val="00B050"/>
                </a:solidFill>
              </a:rPr>
              <a:t>à l’étranger </a:t>
            </a:r>
            <a:r>
              <a:rPr lang="fr-FR" dirty="0"/>
              <a:t>et être </a:t>
            </a:r>
            <a:r>
              <a:rPr lang="fr-FR" dirty="0">
                <a:solidFill>
                  <a:srgbClr val="00B050"/>
                </a:solidFill>
              </a:rPr>
              <a:t>traducteur (traductrice)</a:t>
            </a:r>
            <a:r>
              <a:rPr lang="fr-FR" dirty="0"/>
              <a:t> ou </a:t>
            </a:r>
            <a:r>
              <a:rPr lang="fr-FR" dirty="0" err="1">
                <a:solidFill>
                  <a:srgbClr val="00B050"/>
                </a:solidFill>
              </a:rPr>
              <a:t>interprête</a:t>
            </a:r>
            <a:r>
              <a:rPr lang="fr-FR" dirty="0"/>
              <a:t>.</a:t>
            </a:r>
            <a:endParaRPr lang="en-US" dirty="0"/>
          </a:p>
        </p:txBody>
      </p:sp>
      <p:pic>
        <p:nvPicPr>
          <p:cNvPr id="3078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469" y="1690688"/>
            <a:ext cx="6536773" cy="501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343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877" y="365125"/>
            <a:ext cx="11353800" cy="1325563"/>
          </a:xfrm>
        </p:spPr>
        <p:txBody>
          <a:bodyPr/>
          <a:lstStyle/>
          <a:p>
            <a:r>
              <a:rPr lang="fr-FR" dirty="0"/>
              <a:t>Plus tard, j’aimerais être </a:t>
            </a:r>
            <a:r>
              <a:rPr lang="fr-FR" dirty="0">
                <a:solidFill>
                  <a:srgbClr val="00B050"/>
                </a:solidFill>
              </a:rPr>
              <a:t>agriculteur (agricultrice)</a:t>
            </a:r>
            <a:r>
              <a:rPr lang="fr-FR" dirty="0"/>
              <a:t>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561" y="1838739"/>
            <a:ext cx="47498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34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 voudrais devenir </a:t>
            </a:r>
            <a:r>
              <a:rPr lang="fr-FR" dirty="0">
                <a:solidFill>
                  <a:srgbClr val="00B050"/>
                </a:solidFill>
              </a:rPr>
              <a:t>chanteur (chanteuse) </a:t>
            </a:r>
            <a:r>
              <a:rPr lang="fr-FR" dirty="0"/>
              <a:t>ou </a:t>
            </a:r>
            <a:r>
              <a:rPr lang="fr-FR" dirty="0">
                <a:solidFill>
                  <a:srgbClr val="00B050"/>
                </a:solidFill>
              </a:rPr>
              <a:t>musicien(ne)</a:t>
            </a:r>
            <a:r>
              <a:rPr lang="fr-FR" dirty="0"/>
              <a:t>.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934" y="1690688"/>
            <a:ext cx="4267200" cy="502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138" y="1736997"/>
            <a:ext cx="3314977" cy="486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91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Moi, j’ai envie d’être </a:t>
            </a:r>
            <a:r>
              <a:rPr lang="fr-FR" dirty="0">
                <a:solidFill>
                  <a:srgbClr val="00B050"/>
                </a:solidFill>
              </a:rPr>
              <a:t>avocat(e)</a:t>
            </a:r>
            <a:r>
              <a:rPr lang="fr-FR" dirty="0"/>
              <a:t> ou </a:t>
            </a:r>
            <a:r>
              <a:rPr lang="fr-FR" dirty="0">
                <a:solidFill>
                  <a:srgbClr val="00B050"/>
                </a:solidFill>
              </a:rPr>
              <a:t>juge</a:t>
            </a:r>
            <a:r>
              <a:rPr lang="fr-FR" dirty="0"/>
              <a:t>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18252"/>
            <a:ext cx="4927600" cy="426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22" y="1918252"/>
            <a:ext cx="46609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9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un mécanicien / une mécanicienne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30" y="1521239"/>
            <a:ext cx="3352800" cy="385172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140227" y="5372968"/>
            <a:ext cx="807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On doit faire réparer sa voiture.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512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un coiffeur / une coiffeuse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54698" y="5372968"/>
            <a:ext cx="84217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On doit se faire couper les cheveux.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426" y="1474428"/>
            <a:ext cx="36576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51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398</Words>
  <Application>Microsoft Office PowerPoint</Application>
  <PresentationFormat>Widescreen</PresentationFormat>
  <Paragraphs>78</Paragraphs>
  <Slides>35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French 3 Chapitre 2</vt:lpstr>
      <vt:lpstr>Métiers (m.) et professions (f.) –  Jobs and professions</vt:lpstr>
      <vt:lpstr>Après le lycée, je ferai des études (f.) pour être informaticien(ne).</vt:lpstr>
      <vt:lpstr>Moi, j’aimerais aller à l’étranger et être traducteur (traductrice) ou interprête.</vt:lpstr>
      <vt:lpstr>Plus tard, j’aimerais être agriculteur (agricultrice).</vt:lpstr>
      <vt:lpstr>Je voudrais devenir chanteur (chanteuse) ou musicien(ne).</vt:lpstr>
      <vt:lpstr>Moi, j’ai envie d’être avocat(e) ou juge.</vt:lpstr>
      <vt:lpstr>un mécanicien / une mécanicienne</vt:lpstr>
      <vt:lpstr>un coiffeur / une coiffeuse</vt:lpstr>
      <vt:lpstr>un(e) vétérinaire</vt:lpstr>
      <vt:lpstr>un pâtissier / une pâtissière</vt:lpstr>
      <vt:lpstr>un couturier / une couturière</vt:lpstr>
      <vt:lpstr>un cuisinier / une cuisinière</vt:lpstr>
      <vt:lpstr>un diplôme</vt:lpstr>
      <vt:lpstr>un(e) libraire</vt:lpstr>
      <vt:lpstr>un médecin</vt:lpstr>
      <vt:lpstr>un moniteur / une monitrice</vt:lpstr>
      <vt:lpstr>un plombier</vt:lpstr>
      <vt:lpstr>un teinturier / une teinturière</vt:lpstr>
      <vt:lpstr>un tuteur / une tutrice</vt:lpstr>
      <vt:lpstr>faire livrer / garder…</vt:lpstr>
      <vt:lpstr>un(e) architecte</vt:lpstr>
      <vt:lpstr>un(e) artiste</vt:lpstr>
      <vt:lpstr>un chauffeur</vt:lpstr>
      <vt:lpstr>un(e) comptable</vt:lpstr>
      <vt:lpstr>un décorateur / une décoratrice</vt:lpstr>
      <vt:lpstr>un écrivain / une écrivaine</vt:lpstr>
      <vt:lpstr>un agriculteur / une agricultrice un fermier / une fermière</vt:lpstr>
      <vt:lpstr>un ingénieur / une ingénieure</vt:lpstr>
      <vt:lpstr>un(e) journaliste</vt:lpstr>
      <vt:lpstr>un serveur / une serveuse</vt:lpstr>
      <vt:lpstr>un vendeur / une vendeuse</vt:lpstr>
      <vt:lpstr>Qu’est-ce que tu as l’intention de faire après le bac? –  What do you intend to…</vt:lpstr>
      <vt:lpstr>Exprimons-nous To respond to questions about future plans</vt:lpstr>
      <vt:lpstr>Exprimons-nous! To make polite requests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3 Chapitre 2</dc:title>
  <dc:creator>MELISSA  HOPKINS</dc:creator>
  <cp:lastModifiedBy>MELISSA  HOPKINS</cp:lastModifiedBy>
  <cp:revision>25</cp:revision>
  <dcterms:created xsi:type="dcterms:W3CDTF">2019-05-21T18:17:44Z</dcterms:created>
  <dcterms:modified xsi:type="dcterms:W3CDTF">2019-09-25T12:59:50Z</dcterms:modified>
</cp:coreProperties>
</file>