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BA11-97D3-4FDD-B3A6-32354A21AD7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E515-FF14-499F-A35E-3789FB4C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chargé</a:t>
            </a:r>
            <a:r>
              <a:rPr lang="fr-FR" baseline="0" dirty="0"/>
              <a:t> = full, </a:t>
            </a:r>
            <a:r>
              <a:rPr lang="fr-FR" baseline="0" dirty="0" err="1"/>
              <a:t>busy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CDI</a:t>
            </a:r>
            <a:r>
              <a:rPr lang="fr-FR" baseline="0" dirty="0"/>
              <a:t> = centre de documentation et d’information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8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compound</a:t>
            </a:r>
            <a:r>
              <a:rPr lang="fr-FR" baseline="0" dirty="0"/>
              <a:t> </a:t>
            </a:r>
            <a:r>
              <a:rPr lang="fr-FR" baseline="0" dirty="0" err="1"/>
              <a:t>word</a:t>
            </a:r>
            <a:r>
              <a:rPr lang="fr-FR" baseline="0" dirty="0"/>
              <a:t> = mot composé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comedy</a:t>
            </a:r>
            <a:r>
              <a:rPr lang="fr-FR" dirty="0"/>
              <a:t> = une comédie</a:t>
            </a:r>
          </a:p>
          <a:p>
            <a:r>
              <a:rPr lang="fr-FR" dirty="0" err="1"/>
              <a:t>romantic</a:t>
            </a:r>
            <a:r>
              <a:rPr lang="fr-FR" baseline="0" dirty="0"/>
              <a:t> </a:t>
            </a:r>
            <a:r>
              <a:rPr lang="fr-FR" baseline="0" dirty="0" err="1"/>
              <a:t>comedy</a:t>
            </a:r>
            <a:r>
              <a:rPr lang="fr-FR" baseline="0" dirty="0"/>
              <a:t> = une comédie romantique</a:t>
            </a:r>
          </a:p>
          <a:p>
            <a:r>
              <a:rPr lang="fr-FR" baseline="0" dirty="0"/>
              <a:t>suspense = un film à suspense</a:t>
            </a:r>
          </a:p>
          <a:p>
            <a:r>
              <a:rPr lang="fr-FR" baseline="0" dirty="0"/>
              <a:t>musical = une comédie musicale</a:t>
            </a:r>
          </a:p>
          <a:p>
            <a:r>
              <a:rPr lang="fr-FR" baseline="0" dirty="0"/>
              <a:t>science fiction (</a:t>
            </a:r>
            <a:r>
              <a:rPr lang="fr-FR" baseline="0" dirty="0" err="1"/>
              <a:t>sci</a:t>
            </a:r>
            <a:r>
              <a:rPr lang="fr-FR" baseline="0" dirty="0"/>
              <a:t>-fi) = un film de science-fiction (un film de SF)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painting</a:t>
            </a:r>
            <a:r>
              <a:rPr lang="en-US" baseline="0" dirty="0"/>
              <a:t> =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peinture</a:t>
            </a:r>
            <a:endParaRPr lang="en-US" baseline="0" dirty="0"/>
          </a:p>
          <a:p>
            <a:r>
              <a:rPr lang="en-US" baseline="0" dirty="0"/>
              <a:t>sculpture = </a:t>
            </a:r>
            <a:r>
              <a:rPr lang="en-US" baseline="0" dirty="0" err="1"/>
              <a:t>une</a:t>
            </a:r>
            <a:r>
              <a:rPr lang="en-US" baseline="0" dirty="0"/>
              <a:t> sculpture</a:t>
            </a:r>
          </a:p>
          <a:p>
            <a:r>
              <a:rPr lang="en-US" baseline="0" dirty="0"/>
              <a:t>photography = la </a:t>
            </a:r>
            <a:r>
              <a:rPr lang="en-US" baseline="0" dirty="0" err="1"/>
              <a:t>photographie</a:t>
            </a:r>
            <a:endParaRPr lang="en-US" baseline="0" dirty="0"/>
          </a:p>
          <a:p>
            <a:r>
              <a:rPr lang="en-US" dirty="0"/>
              <a:t>film and</a:t>
            </a:r>
            <a:r>
              <a:rPr lang="en-US" baseline="0" dirty="0"/>
              <a:t> video = le film et la vid</a:t>
            </a:r>
            <a:r>
              <a:rPr lang="fr-FR" baseline="0" dirty="0" err="1"/>
              <a:t>éo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1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</a:t>
            </a:r>
            <a:r>
              <a:rPr lang="fr-FR" baseline="0" dirty="0"/>
              <a:t> du shopping = to go shopping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fiction = fiction</a:t>
            </a:r>
          </a:p>
          <a:p>
            <a:r>
              <a:rPr lang="fr-FR" dirty="0" err="1"/>
              <a:t>nonfiction</a:t>
            </a:r>
            <a:r>
              <a:rPr lang="fr-FR" baseline="0" dirty="0"/>
              <a:t> = non romanesque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plans</a:t>
            </a:r>
            <a:r>
              <a:rPr lang="fr-FR" baseline="0" dirty="0"/>
              <a:t> = les projets (m)</a:t>
            </a:r>
          </a:p>
          <a:p>
            <a:r>
              <a:rPr lang="fr-FR" baseline="0" dirty="0"/>
              <a:t>suggestion = une suggestion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E515-FF14-499F-A35E-3789FB4C93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5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3B44-59F5-49FA-ADAC-03CC5ADD0DC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25B0-B4E0-4DAD-B313-D036F086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3 </a:t>
            </a:r>
            <a:r>
              <a:rPr lang="en-US" dirty="0" err="1"/>
              <a:t>Chapitre</a:t>
            </a:r>
            <a:r>
              <a:rPr lang="en-US" dirty="0"/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Vocabulaire</a:t>
            </a:r>
            <a:r>
              <a:rPr lang="en-US" sz="32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1661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Pendant </a:t>
            </a:r>
            <a:r>
              <a:rPr lang="en-US" dirty="0">
                <a:solidFill>
                  <a:srgbClr val="00B050"/>
                </a:solidFill>
              </a:rPr>
              <a:t>la </a:t>
            </a:r>
            <a:r>
              <a:rPr lang="en-US" dirty="0" err="1">
                <a:solidFill>
                  <a:srgbClr val="00B050"/>
                </a:solidFill>
              </a:rPr>
              <a:t>récréation</a:t>
            </a:r>
            <a:r>
              <a:rPr lang="en-US" dirty="0"/>
              <a:t>, on </a:t>
            </a:r>
            <a:r>
              <a:rPr lang="en-US" dirty="0" err="1"/>
              <a:t>peut</a:t>
            </a:r>
            <a:r>
              <a:rPr lang="en-US" dirty="0"/>
              <a:t> lire.</a:t>
            </a:r>
          </a:p>
        </p:txBody>
      </p:sp>
      <p:sp>
        <p:nvSpPr>
          <p:cNvPr id="3" name="AutoShape 2" descr="Image result for recreation lycee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Image result for high school student reading at the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26" y="1797671"/>
            <a:ext cx="6351243" cy="46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7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passe-temps préférés de mes copains</a:t>
            </a:r>
            <a:endParaRPr lang="en-US" dirty="0"/>
          </a:p>
        </p:txBody>
      </p:sp>
      <p:pic>
        <p:nvPicPr>
          <p:cNvPr id="10242" name="Picture 2" descr="Image result for les passe-temps de mes a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4" y="1466366"/>
            <a:ext cx="6775312" cy="52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4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Medhi </a:t>
            </a:r>
            <a:r>
              <a:rPr lang="fr-FR" dirty="0">
                <a:solidFill>
                  <a:srgbClr val="00B050"/>
                </a:solidFill>
              </a:rPr>
              <a:t>joue de la guitare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16756"/>
            <a:ext cx="457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3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mercredi après</a:t>
            </a:r>
            <a:r>
              <a:rPr lang="en-US" dirty="0"/>
              <a:t>-midi, </a:t>
            </a:r>
            <a:r>
              <a:rPr lang="en-US" dirty="0" err="1"/>
              <a:t>Agn</a:t>
            </a:r>
            <a:r>
              <a:rPr lang="fr-FR" dirty="0"/>
              <a:t>ès </a:t>
            </a:r>
            <a:r>
              <a:rPr lang="fr-FR"/>
              <a:t>aime </a:t>
            </a:r>
            <a:br>
              <a:rPr lang="fr-FR"/>
            </a:br>
            <a:r>
              <a:rPr lang="fr-FR">
                <a:solidFill>
                  <a:srgbClr val="00B050"/>
                </a:solidFill>
              </a:rPr>
              <a:t>faire </a:t>
            </a:r>
            <a:r>
              <a:rPr lang="fr-FR" dirty="0">
                <a:solidFill>
                  <a:srgbClr val="00B050"/>
                </a:solidFill>
              </a:rPr>
              <a:t>du skate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11268" name="Picture 4" descr="Image result for faire du skate f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31" y="1844054"/>
            <a:ext cx="5013945" cy="50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9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fois par semaine, Rémi </a:t>
            </a:r>
            <a:r>
              <a:rPr lang="fr-FR" dirty="0">
                <a:solidFill>
                  <a:srgbClr val="00B050"/>
                </a:solidFill>
              </a:rPr>
              <a:t>fait de la photo </a:t>
            </a:r>
            <a:r>
              <a:rPr lang="fr-FR" dirty="0"/>
              <a:t>en noir et blanc.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291" y="1690688"/>
            <a:ext cx="2959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Céline et Jeanne </a:t>
            </a:r>
            <a:r>
              <a:rPr lang="fr-FR" dirty="0">
                <a:solidFill>
                  <a:srgbClr val="00B050"/>
                </a:solidFill>
              </a:rPr>
              <a:t>vont</a:t>
            </a:r>
            <a:r>
              <a:rPr lang="fr-FR" dirty="0"/>
              <a:t> souvent </a:t>
            </a:r>
            <a:r>
              <a:rPr lang="fr-FR" dirty="0">
                <a:solidFill>
                  <a:srgbClr val="00B050"/>
                </a:solidFill>
              </a:rPr>
              <a:t>au cinéma</a:t>
            </a:r>
            <a:r>
              <a:rPr lang="fr-FR" dirty="0"/>
              <a:t>. Elles adorent </a:t>
            </a:r>
            <a:r>
              <a:rPr lang="fr-FR" dirty="0">
                <a:solidFill>
                  <a:srgbClr val="00B050"/>
                </a:solidFill>
              </a:rPr>
              <a:t>les films d’horreur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6" y="1690688"/>
            <a:ext cx="4830540" cy="49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arts plastiques</a:t>
            </a:r>
            <a:endParaRPr lang="en-US" dirty="0"/>
          </a:p>
        </p:txBody>
      </p:sp>
      <p:sp>
        <p:nvSpPr>
          <p:cNvPr id="4" name="AutoShape 4" descr="Image result for les arts plastiques"/>
          <p:cNvSpPr>
            <a:spLocks noChangeAspect="1" noChangeArrowheads="1"/>
          </p:cNvSpPr>
          <p:nvPr/>
        </p:nvSpPr>
        <p:spPr bwMode="auto">
          <a:xfrm>
            <a:off x="155575" y="-1379538"/>
            <a:ext cx="7810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27" y="1506538"/>
            <a:ext cx="5833182" cy="48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devoir</a:t>
            </a:r>
            <a:endParaRPr lang="en-US" dirty="0"/>
          </a:p>
        </p:txBody>
      </p:sp>
      <p:pic>
        <p:nvPicPr>
          <p:cNvPr id="13316" name="Picture 4" descr="Image result for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79" y="1690688"/>
            <a:ext cx="6656042" cy="4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1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matière</a:t>
            </a:r>
            <a:endParaRPr lang="en-US" dirty="0"/>
          </a:p>
        </p:txBody>
      </p:sp>
      <p:pic>
        <p:nvPicPr>
          <p:cNvPr id="3" name="Picture 2" descr="tutorial-subjects-boo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52" y="1348428"/>
            <a:ext cx="5191541" cy="52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1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faire la fête</a:t>
            </a:r>
            <a:endParaRPr lang="en-US" dirty="0"/>
          </a:p>
        </p:txBody>
      </p:sp>
      <p:pic>
        <p:nvPicPr>
          <p:cNvPr id="3" name="Picture 2" descr="party1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898" y="2048497"/>
            <a:ext cx="7182203" cy="39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Voici mon lycée.</a:t>
            </a:r>
            <a:endParaRPr lang="en-US" dirty="0"/>
          </a:p>
        </p:txBody>
      </p:sp>
      <p:pic>
        <p:nvPicPr>
          <p:cNvPr id="1026" name="Picture 2" descr="https://static.wixstatic.com/media/d346e5_f7c7b19ab6c94f30950f1a2d59d75208~mv2_d_3264_2448_s_4_2.jpg_srz_587_44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23" y="1684752"/>
            <a:ext cx="55911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1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faire les magasins (m.)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41" y="1444532"/>
            <a:ext cx="4787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faire de la vidéo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28" y="1690688"/>
            <a:ext cx="562707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monter à cheval</a:t>
            </a:r>
            <a:endParaRPr lang="en-US" dirty="0"/>
          </a:p>
        </p:txBody>
      </p:sp>
      <p:pic>
        <p:nvPicPr>
          <p:cNvPr id="15362" name="Picture 2" descr="Image result for monter a ch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24" y="1796704"/>
            <a:ext cx="7436416" cy="41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9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jouer au basket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656" y="1501845"/>
            <a:ext cx="4546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2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jouer au volley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362929"/>
            <a:ext cx="5715000" cy="5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jouer aux échecs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86" y="1558494"/>
            <a:ext cx="5485122" cy="49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6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Exprimons</a:t>
            </a:r>
            <a:r>
              <a:rPr lang="en-US" dirty="0"/>
              <a:t>-nous!</a:t>
            </a:r>
            <a:br>
              <a:rPr lang="en-US" dirty="0"/>
            </a:br>
            <a:r>
              <a:rPr lang="en-US" dirty="0"/>
              <a:t>To express likes, dislikes, and preferences</a:t>
            </a:r>
          </a:p>
        </p:txBody>
      </p:sp>
    </p:spTree>
    <p:extLst>
      <p:ext uri="{BB962C8B-B14F-4D97-AF65-F5344CB8AC3E}">
        <p14:creationId xmlns:p14="http://schemas.microsoft.com/office/powerpoint/2010/main" val="399353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Mon</a:t>
            </a:r>
            <a:r>
              <a:rPr lang="fr-FR" dirty="0"/>
              <a:t> sport </a:t>
            </a:r>
            <a:r>
              <a:rPr lang="fr-FR" dirty="0">
                <a:solidFill>
                  <a:srgbClr val="00B050"/>
                </a:solidFill>
              </a:rPr>
              <a:t>préféré</a:t>
            </a:r>
            <a:r>
              <a:rPr lang="fr-FR" dirty="0"/>
              <a:t>, </a:t>
            </a:r>
            <a:r>
              <a:rPr lang="fr-FR" dirty="0">
                <a:solidFill>
                  <a:srgbClr val="00B050"/>
                </a:solidFill>
              </a:rPr>
              <a:t>c’est</a:t>
            </a:r>
            <a:r>
              <a:rPr lang="fr-FR" dirty="0"/>
              <a:t> la natation.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22" y="1690688"/>
            <a:ext cx="4933364" cy="48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8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Ma</a:t>
            </a:r>
            <a:r>
              <a:rPr lang="fr-FR" dirty="0"/>
              <a:t> matière </a:t>
            </a:r>
            <a:r>
              <a:rPr lang="fr-FR" dirty="0">
                <a:solidFill>
                  <a:srgbClr val="00B050"/>
                </a:solidFill>
              </a:rPr>
              <a:t>préférée</a:t>
            </a:r>
            <a:r>
              <a:rPr lang="fr-FR" dirty="0"/>
              <a:t>, </a:t>
            </a:r>
            <a:r>
              <a:rPr lang="fr-FR" dirty="0">
                <a:solidFill>
                  <a:srgbClr val="00B050"/>
                </a:solidFill>
              </a:rPr>
              <a:t>c’est</a:t>
            </a:r>
            <a:r>
              <a:rPr lang="fr-FR" dirty="0"/>
              <a:t> l’anglais.</a:t>
            </a:r>
            <a:endParaRPr lang="en-US" dirty="0"/>
          </a:p>
        </p:txBody>
      </p:sp>
      <p:pic>
        <p:nvPicPr>
          <p:cNvPr id="16388" name="Picture 4" descr="Image result for english/america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83" y="2107095"/>
            <a:ext cx="6298234" cy="37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35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365125"/>
            <a:ext cx="11690253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Ce que j’aime, c’est </a:t>
            </a:r>
            <a:r>
              <a:rPr lang="fr-FR" dirty="0"/>
              <a:t>faire la fête avec mes copains.</a:t>
            </a:r>
            <a:endParaRPr lang="en-US" dirty="0"/>
          </a:p>
        </p:txBody>
      </p:sp>
      <p:pic>
        <p:nvPicPr>
          <p:cNvPr id="17410" name="Picture 2" descr="Image result for one thumb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01" y="2380766"/>
            <a:ext cx="32861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arty1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23" y="2380766"/>
            <a:ext cx="5905717" cy="32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un </a:t>
            </a:r>
            <a:r>
              <a:rPr lang="en-US" dirty="0" err="1">
                <a:solidFill>
                  <a:srgbClr val="00B050"/>
                </a:solidFill>
              </a:rPr>
              <a:t>emploi</a:t>
            </a:r>
            <a:r>
              <a:rPr lang="en-US" dirty="0">
                <a:solidFill>
                  <a:srgbClr val="00B050"/>
                </a:solidFill>
              </a:rPr>
              <a:t> du temps </a:t>
            </a:r>
            <a:r>
              <a:rPr lang="en-US" dirty="0" err="1">
                <a:solidFill>
                  <a:srgbClr val="00B050"/>
                </a:solidFill>
              </a:rPr>
              <a:t>charg</a:t>
            </a:r>
            <a:r>
              <a:rPr lang="fr-FR" dirty="0">
                <a:solidFill>
                  <a:srgbClr val="00B050"/>
                </a:solidFill>
              </a:rPr>
              <a:t>é </a:t>
            </a:r>
            <a:r>
              <a:rPr lang="fr-FR" dirty="0"/>
              <a:t>cette année.</a:t>
            </a:r>
            <a:endParaRPr lang="en-US" dirty="0"/>
          </a:p>
        </p:txBody>
      </p:sp>
      <p:sp>
        <p:nvSpPr>
          <p:cNvPr id="3" name="AutoShape 2" descr="Image result for un emploi du temps chargé"/>
          <p:cNvSpPr>
            <a:spLocks noChangeAspect="1" noChangeArrowheads="1"/>
          </p:cNvSpPr>
          <p:nvPr/>
        </p:nvSpPr>
        <p:spPr bwMode="auto">
          <a:xfrm>
            <a:off x="155575" y="-1608138"/>
            <a:ext cx="47339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un emploi du temps chargé"/>
          <p:cNvSpPr>
            <a:spLocks noChangeAspect="1" noChangeArrowheads="1"/>
          </p:cNvSpPr>
          <p:nvPr/>
        </p:nvSpPr>
        <p:spPr bwMode="auto">
          <a:xfrm>
            <a:off x="307975" y="-1455738"/>
            <a:ext cx="47339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un emploi du temps chargé lyc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06" y="1690688"/>
            <a:ext cx="6005237" cy="48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5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7696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J’aime bien </a:t>
            </a:r>
            <a:r>
              <a:rPr lang="fr-FR" dirty="0"/>
              <a:t>manger à la cantine, </a:t>
            </a:r>
            <a:r>
              <a:rPr lang="fr-FR" dirty="0">
                <a:solidFill>
                  <a:srgbClr val="00B050"/>
                </a:solidFill>
              </a:rPr>
              <a:t>mais je préfère </a:t>
            </a:r>
            <a:r>
              <a:rPr lang="fr-FR" dirty="0"/>
              <a:t>manger à la maison.</a:t>
            </a:r>
            <a:endParaRPr lang="en-US" dirty="0"/>
          </a:p>
        </p:txBody>
      </p:sp>
      <p:pic>
        <p:nvPicPr>
          <p:cNvPr id="3" name="Shape 61"/>
          <p:cNvPicPr preferRelativeResize="0"/>
          <p:nvPr/>
        </p:nvPicPr>
        <p:blipFill rotWithShape="1">
          <a:blip r:embed="rId2">
            <a:alphaModFix/>
          </a:blip>
          <a:srcRect l="21775" r="20233"/>
          <a:stretch/>
        </p:blipFill>
        <p:spPr>
          <a:xfrm>
            <a:off x="2741941" y="5870889"/>
            <a:ext cx="834076" cy="8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high school cafe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22" y="2584174"/>
            <a:ext cx="4284865" cy="32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61"/>
          <p:cNvPicPr preferRelativeResize="0"/>
          <p:nvPr/>
        </p:nvPicPr>
        <p:blipFill rotWithShape="1">
          <a:blip r:embed="rId2">
            <a:alphaModFix/>
          </a:blip>
          <a:srcRect l="21775" r="20233"/>
          <a:stretch/>
        </p:blipFill>
        <p:spPr>
          <a:xfrm>
            <a:off x="7922750" y="5795549"/>
            <a:ext cx="834076" cy="8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1"/>
          <p:cNvPicPr preferRelativeResize="0"/>
          <p:nvPr/>
        </p:nvPicPr>
        <p:blipFill rotWithShape="1">
          <a:blip r:embed="rId2">
            <a:alphaModFix/>
          </a:blip>
          <a:srcRect l="21775" r="20233"/>
          <a:stretch/>
        </p:blipFill>
        <p:spPr>
          <a:xfrm>
            <a:off x="8756826" y="5795549"/>
            <a:ext cx="834076" cy="8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Image result for eating at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18" y="2584174"/>
            <a:ext cx="5522092" cy="31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93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769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Je d</a:t>
            </a:r>
            <a:r>
              <a:rPr lang="fr-FR" dirty="0" err="1">
                <a:solidFill>
                  <a:srgbClr val="00B050"/>
                </a:solidFill>
              </a:rPr>
              <a:t>éteste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me lever tôt pendant la semaine et </a:t>
            </a:r>
            <a:r>
              <a:rPr lang="fr-FR" dirty="0">
                <a:solidFill>
                  <a:srgbClr val="00B050"/>
                </a:solidFill>
              </a:rPr>
              <a:t>j’adore</a:t>
            </a:r>
            <a:r>
              <a:rPr lang="fr-FR" dirty="0"/>
              <a:t> dormir tard le dimanche.</a:t>
            </a:r>
            <a:endParaRPr lang="en-US" dirty="0"/>
          </a:p>
        </p:txBody>
      </p:sp>
      <p:pic>
        <p:nvPicPr>
          <p:cNvPr id="3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4046" y="5658816"/>
            <a:ext cx="834075" cy="6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1121" y="5658816"/>
            <a:ext cx="834075" cy="6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2"/>
          <p:cNvPicPr preferRelativeResize="0"/>
          <p:nvPr/>
        </p:nvPicPr>
        <p:blipFill rotWithShape="1">
          <a:blip r:embed="rId3">
            <a:alphaModFix/>
          </a:blip>
          <a:srcRect l="21775" r="20233"/>
          <a:stretch/>
        </p:blipFill>
        <p:spPr>
          <a:xfrm>
            <a:off x="8850360" y="5651823"/>
            <a:ext cx="834076" cy="8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2"/>
          <p:cNvPicPr preferRelativeResize="0"/>
          <p:nvPr/>
        </p:nvPicPr>
        <p:blipFill rotWithShape="1">
          <a:blip r:embed="rId3">
            <a:alphaModFix/>
          </a:blip>
          <a:srcRect l="21775" r="20233"/>
          <a:stretch/>
        </p:blipFill>
        <p:spPr>
          <a:xfrm>
            <a:off x="7856866" y="5658816"/>
            <a:ext cx="834076" cy="8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0" name="Picture 4" descr="Image result for waking up ear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2" y="1993589"/>
            <a:ext cx="5038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sleeping 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48" y="1957983"/>
            <a:ext cx="4987788" cy="33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95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Exprimons</a:t>
            </a:r>
            <a:r>
              <a:rPr lang="en-US" dirty="0"/>
              <a:t>-nous!</a:t>
            </a:r>
            <a:br>
              <a:rPr lang="en-US" dirty="0"/>
            </a:br>
            <a:r>
              <a:rPr lang="en-US" dirty="0"/>
              <a:t>To ask about plans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9847" y="1987827"/>
            <a:ext cx="10515600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Qu’est-ce</a:t>
            </a:r>
            <a:r>
              <a:rPr lang="en-US" sz="3600" dirty="0"/>
              <a:t> que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veux</a:t>
            </a:r>
            <a:r>
              <a:rPr lang="en-US" sz="3600" dirty="0"/>
              <a:t> faire </a:t>
            </a:r>
            <a:r>
              <a:rPr lang="en-US" sz="3600" dirty="0" err="1"/>
              <a:t>comme</a:t>
            </a:r>
            <a:r>
              <a:rPr lang="en-US" sz="3600" dirty="0"/>
              <a:t> sport </a:t>
            </a:r>
            <a:r>
              <a:rPr lang="en-US" sz="3600" dirty="0" err="1"/>
              <a:t>cette</a:t>
            </a:r>
            <a:r>
              <a:rPr lang="en-US" sz="3600" dirty="0"/>
              <a:t> </a:t>
            </a:r>
            <a:r>
              <a:rPr lang="en-US" sz="3600" dirty="0" err="1"/>
              <a:t>ann</a:t>
            </a:r>
            <a:r>
              <a:rPr lang="fr-FR" sz="3600" dirty="0" err="1"/>
              <a:t>ée</a:t>
            </a:r>
            <a:r>
              <a:rPr lang="fr-FR" sz="3600" dirty="0"/>
              <a:t>? </a:t>
            </a:r>
            <a:r>
              <a:rPr lang="en-US" sz="3600" dirty="0"/>
              <a:t>– 	What sport do you want to play this year?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3" y="3532396"/>
            <a:ext cx="10515600" cy="9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Quel</a:t>
            </a:r>
            <a:r>
              <a:rPr lang="en-US" sz="3600" dirty="0"/>
              <a:t> film </a:t>
            </a:r>
            <a:r>
              <a:rPr lang="en-US" sz="3600" dirty="0" err="1"/>
              <a:t>tu</a:t>
            </a:r>
            <a:r>
              <a:rPr lang="en-US" sz="3600" dirty="0"/>
              <a:t> vas </a:t>
            </a:r>
            <a:r>
              <a:rPr lang="en-US" sz="3600" dirty="0" err="1"/>
              <a:t>voir</a:t>
            </a:r>
            <a:r>
              <a:rPr lang="en-US" sz="3600" dirty="0"/>
              <a:t> </a:t>
            </a:r>
            <a:r>
              <a:rPr lang="en-US" sz="3600" dirty="0" err="1"/>
              <a:t>ce</a:t>
            </a:r>
            <a:r>
              <a:rPr lang="en-US" sz="3600" dirty="0"/>
              <a:t> </a:t>
            </a:r>
            <a:r>
              <a:rPr lang="en-US" sz="3600" dirty="0" err="1"/>
              <a:t>soir</a:t>
            </a:r>
            <a:r>
              <a:rPr lang="en-US" sz="3600" dirty="0"/>
              <a:t>? – </a:t>
            </a:r>
          </a:p>
          <a:p>
            <a:r>
              <a:rPr lang="en-US" sz="3600" dirty="0"/>
              <a:t>	What film are you going to see this evening?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3950" y="5108371"/>
            <a:ext cx="10515600" cy="9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Pourquoi</a:t>
            </a:r>
            <a:r>
              <a:rPr lang="en-US" sz="3600" dirty="0"/>
              <a:t> on </a:t>
            </a:r>
            <a:r>
              <a:rPr lang="en-US" sz="3600" dirty="0" err="1"/>
              <a:t>n’irait</a:t>
            </a:r>
            <a:r>
              <a:rPr lang="en-US" sz="3600" dirty="0"/>
              <a:t> pas </a:t>
            </a:r>
            <a:r>
              <a:rPr lang="fr-FR" sz="3600" dirty="0"/>
              <a:t>à Nice pour le </a:t>
            </a:r>
            <a:r>
              <a:rPr lang="fr-FR" sz="3600" dirty="0" err="1"/>
              <a:t>week</a:t>
            </a:r>
            <a:r>
              <a:rPr lang="en-US" sz="3600" dirty="0"/>
              <a:t>-end? – </a:t>
            </a:r>
          </a:p>
          <a:p>
            <a:r>
              <a:rPr lang="en-US" sz="3600" dirty="0"/>
              <a:t>	Why don’t we go to Nice for the weekend?</a:t>
            </a:r>
          </a:p>
        </p:txBody>
      </p:sp>
    </p:spTree>
    <p:extLst>
      <p:ext uri="{BB962C8B-B14F-4D97-AF65-F5344CB8AC3E}">
        <p14:creationId xmlns:p14="http://schemas.microsoft.com/office/powerpoint/2010/main" val="6431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Exprimons</a:t>
            </a:r>
            <a:r>
              <a:rPr lang="en-US" dirty="0"/>
              <a:t>-nous!</a:t>
            </a:r>
            <a:br>
              <a:rPr lang="en-US" dirty="0"/>
            </a:br>
            <a:r>
              <a:rPr lang="en-US" dirty="0"/>
              <a:t>To respond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376" y="1987827"/>
            <a:ext cx="10515600" cy="6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Je </a:t>
            </a:r>
            <a:r>
              <a:rPr lang="en-US" sz="3600" dirty="0" err="1"/>
              <a:t>n’arrive</a:t>
            </a:r>
            <a:r>
              <a:rPr lang="en-US" sz="3600" dirty="0"/>
              <a:t> pas </a:t>
            </a:r>
            <a:r>
              <a:rPr lang="fr-FR" sz="3600" dirty="0"/>
              <a:t>à me décider. </a:t>
            </a:r>
            <a:r>
              <a:rPr lang="en-US" sz="3600" dirty="0"/>
              <a:t>– I can’t decide.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8751" y="2829341"/>
            <a:ext cx="10515600" cy="6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Je </a:t>
            </a:r>
            <a:r>
              <a:rPr lang="en-US" sz="3600" dirty="0" err="1"/>
              <a:t>n’en</a:t>
            </a:r>
            <a:r>
              <a:rPr lang="en-US" sz="3600" dirty="0"/>
              <a:t> sais </a:t>
            </a:r>
            <a:r>
              <a:rPr lang="en-US" sz="3600" dirty="0" err="1"/>
              <a:t>rien</a:t>
            </a:r>
            <a:r>
              <a:rPr lang="en-US" sz="3600" dirty="0"/>
              <a:t>. – I have no idea.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8751" y="3670855"/>
            <a:ext cx="10515600" cy="6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Bonne id</a:t>
            </a:r>
            <a:r>
              <a:rPr lang="fr-FR" sz="3600" dirty="0" err="1"/>
              <a:t>ée</a:t>
            </a:r>
            <a:r>
              <a:rPr lang="en-US" sz="3600" dirty="0"/>
              <a:t>! – Good idea!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116" y="4512370"/>
            <a:ext cx="10515600" cy="108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Non, d</a:t>
            </a:r>
            <a:r>
              <a:rPr lang="fr-FR" sz="3600" dirty="0" err="1"/>
              <a:t>ésolé</a:t>
            </a:r>
            <a:r>
              <a:rPr lang="fr-FR" sz="3600" dirty="0"/>
              <a:t>(e), je n’ai pas le temps. </a:t>
            </a:r>
            <a:r>
              <a:rPr lang="en-US" sz="3600" dirty="0"/>
              <a:t>– </a:t>
            </a:r>
          </a:p>
          <a:p>
            <a:r>
              <a:rPr lang="en-US" sz="3600" dirty="0"/>
              <a:t>	Sorry, I don’t have time.</a:t>
            </a:r>
          </a:p>
        </p:txBody>
      </p:sp>
    </p:spTree>
    <p:extLst>
      <p:ext uri="{BB962C8B-B14F-4D97-AF65-F5344CB8AC3E}">
        <p14:creationId xmlns:p14="http://schemas.microsoft.com/office/powerpoint/2010/main" val="7934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CDI, on peut…</a:t>
            </a:r>
            <a:endParaRPr lang="en-US" dirty="0"/>
          </a:p>
        </p:txBody>
      </p:sp>
      <p:pic>
        <p:nvPicPr>
          <p:cNvPr id="3074" name="Picture 2" descr="Image result for emprunter des liv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4992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uidance counse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4992"/>
            <a:ext cx="58578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0" y="5597318"/>
            <a:ext cx="5857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et parler au </a:t>
            </a:r>
            <a:r>
              <a:rPr lang="fr-FR" sz="3600" dirty="0">
                <a:solidFill>
                  <a:srgbClr val="00B050"/>
                </a:solidFill>
              </a:rPr>
              <a:t>conseiller (à la conseillère) d’éducation</a:t>
            </a:r>
            <a:r>
              <a:rPr lang="fr-FR" sz="3600" dirty="0"/>
              <a:t>.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1" y="5537684"/>
            <a:ext cx="5048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00B050"/>
                </a:solidFill>
              </a:rPr>
              <a:t>…emprunter des livres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47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dans </a:t>
            </a:r>
            <a:r>
              <a:rPr lang="fr-FR" dirty="0">
                <a:solidFill>
                  <a:srgbClr val="00B050"/>
                </a:solidFill>
              </a:rPr>
              <a:t>le laboratoire </a:t>
            </a:r>
            <a:r>
              <a:rPr lang="fr-FR" dirty="0"/>
              <a:t>qu’on a cours de </a:t>
            </a:r>
            <a:r>
              <a:rPr lang="fr-FR" dirty="0">
                <a:solidFill>
                  <a:srgbClr val="00B050"/>
                </a:solidFill>
              </a:rPr>
              <a:t>physique-chimie</a:t>
            </a:r>
            <a:r>
              <a:rPr lang="fr-FR" dirty="0"/>
              <a:t> et de </a:t>
            </a:r>
            <a:r>
              <a:rPr lang="fr-FR" dirty="0">
                <a:solidFill>
                  <a:srgbClr val="00B050"/>
                </a:solidFill>
              </a:rPr>
              <a:t>biologie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4098" name="Picture 2" descr="Image result for high school science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31" y="1690688"/>
            <a:ext cx="7080113" cy="47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Ça, c’est </a:t>
            </a:r>
            <a:r>
              <a:rPr lang="fr-FR" dirty="0">
                <a:solidFill>
                  <a:srgbClr val="00B050"/>
                </a:solidFill>
              </a:rPr>
              <a:t>la salle de classe </a:t>
            </a:r>
            <a:r>
              <a:rPr lang="fr-FR" dirty="0"/>
              <a:t>où j’ai mes cours de </a:t>
            </a:r>
            <a:r>
              <a:rPr lang="fr-FR" dirty="0">
                <a:solidFill>
                  <a:srgbClr val="00B050"/>
                </a:solidFill>
              </a:rPr>
              <a:t>maths</a:t>
            </a:r>
            <a:r>
              <a:rPr lang="fr-FR" dirty="0"/>
              <a:t>, de </a:t>
            </a:r>
            <a:r>
              <a:rPr lang="fr-FR" dirty="0">
                <a:solidFill>
                  <a:srgbClr val="00B050"/>
                </a:solidFill>
              </a:rPr>
              <a:t>français</a:t>
            </a:r>
            <a:r>
              <a:rPr lang="fr-FR" dirty="0"/>
              <a:t>, d’</a:t>
            </a:r>
            <a:r>
              <a:rPr lang="fr-FR" dirty="0">
                <a:solidFill>
                  <a:srgbClr val="00B050"/>
                </a:solidFill>
              </a:rPr>
              <a:t>histoire</a:t>
            </a:r>
            <a:r>
              <a:rPr lang="en-US" dirty="0">
                <a:solidFill>
                  <a:srgbClr val="00B050"/>
                </a:solidFill>
              </a:rPr>
              <a:t>-</a:t>
            </a:r>
            <a:r>
              <a:rPr lang="fr-FR" dirty="0">
                <a:solidFill>
                  <a:srgbClr val="00B050"/>
                </a:solidFill>
              </a:rPr>
              <a:t>géo </a:t>
            </a:r>
            <a:r>
              <a:rPr lang="fr-FR" dirty="0"/>
              <a:t>et d’</a:t>
            </a:r>
            <a:r>
              <a:rPr lang="fr-FR" dirty="0">
                <a:solidFill>
                  <a:srgbClr val="00B050"/>
                </a:solidFill>
              </a:rPr>
              <a:t>anglais</a:t>
            </a:r>
            <a:r>
              <a:rPr lang="en-US" dirty="0"/>
              <a:t>.</a:t>
            </a:r>
          </a:p>
        </p:txBody>
      </p:sp>
      <p:pic>
        <p:nvPicPr>
          <p:cNvPr id="5122" name="Picture 2" descr="Image result for high school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7" y="1690688"/>
            <a:ext cx="7845286" cy="49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1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365125"/>
            <a:ext cx="11595652" cy="1325563"/>
          </a:xfrm>
        </p:spPr>
        <p:txBody>
          <a:bodyPr/>
          <a:lstStyle/>
          <a:p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la </a:t>
            </a:r>
            <a:r>
              <a:rPr lang="en-US" dirty="0" err="1">
                <a:solidFill>
                  <a:srgbClr val="00B050"/>
                </a:solidFill>
              </a:rPr>
              <a:t>salle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d’informatique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y a des </a:t>
            </a:r>
            <a:r>
              <a:rPr lang="en-US" dirty="0" err="1"/>
              <a:t>ordinateurs</a:t>
            </a:r>
            <a:r>
              <a:rPr lang="en-US" dirty="0"/>
              <a:t>.</a:t>
            </a:r>
          </a:p>
        </p:txBody>
      </p:sp>
      <p:pic>
        <p:nvPicPr>
          <p:cNvPr id="6146" name="Picture 2" descr="Image result for compu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26" y="2021992"/>
            <a:ext cx="8597348" cy="401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4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d</a:t>
            </a:r>
            <a:r>
              <a:rPr lang="fr-FR" dirty="0" err="1"/>
              <a:t>éjeune</a:t>
            </a:r>
            <a:r>
              <a:rPr lang="fr-FR" dirty="0"/>
              <a:t> à </a:t>
            </a:r>
            <a:r>
              <a:rPr lang="fr-FR" dirty="0">
                <a:solidFill>
                  <a:srgbClr val="00B050"/>
                </a:solidFill>
              </a:rPr>
              <a:t>la cantine </a:t>
            </a:r>
            <a:r>
              <a:rPr lang="fr-FR" dirty="0"/>
              <a:t>à midi.</a:t>
            </a:r>
            <a:endParaRPr lang="en-US" dirty="0"/>
          </a:p>
        </p:txBody>
      </p:sp>
      <p:pic>
        <p:nvPicPr>
          <p:cNvPr id="7170" name="Picture 2" descr="Image result for high school cafe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13" y="1558167"/>
            <a:ext cx="6536773" cy="48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0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Ça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le </a:t>
            </a:r>
            <a:r>
              <a:rPr lang="en-US" dirty="0" err="1">
                <a:solidFill>
                  <a:srgbClr val="00B050"/>
                </a:solidFill>
              </a:rPr>
              <a:t>gymnase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où</a:t>
            </a:r>
            <a:r>
              <a:rPr lang="en-US" dirty="0"/>
              <a:t> on a sport.</a:t>
            </a:r>
          </a:p>
        </p:txBody>
      </p:sp>
      <p:pic>
        <p:nvPicPr>
          <p:cNvPr id="8194" name="Picture 2" descr="Image result for germantown red devils high school varsity g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1" y="1690688"/>
            <a:ext cx="8551103" cy="48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7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448</Words>
  <Application>Microsoft Office PowerPoint</Application>
  <PresentationFormat>Widescreen</PresentationFormat>
  <Paragraphs>71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French 3 Chapitre 1</vt:lpstr>
      <vt:lpstr>Voici mon lycée.</vt:lpstr>
      <vt:lpstr>J’ai un emploi du temps chargé cette année.</vt:lpstr>
      <vt:lpstr>Au CDI, on peut…</vt:lpstr>
      <vt:lpstr>C’est dans le laboratoire qu’on a cours de physique-chimie et de biologie.</vt:lpstr>
      <vt:lpstr>Ça, c’est la salle de classe où j’ai mes cours de maths, de français, d’histoire-géo et d’anglais.</vt:lpstr>
      <vt:lpstr>Dans la salle d’informatique, il y a des ordinateurs.</vt:lpstr>
      <vt:lpstr>On déjeune à la cantine à midi.</vt:lpstr>
      <vt:lpstr>Ça, c’est le gymnase où on a sport.</vt:lpstr>
      <vt:lpstr>Pendant la récréation, on peut lire.</vt:lpstr>
      <vt:lpstr>Les passe-temps préférés de mes copains</vt:lpstr>
      <vt:lpstr>Medhi joue de la guitare.</vt:lpstr>
      <vt:lpstr>Le mercredi après-midi, Agnès aime  faire du skate.</vt:lpstr>
      <vt:lpstr>Deux fois par semaine, Rémi fait de la photo en noir et blanc.</vt:lpstr>
      <vt:lpstr>Céline et Jeanne vont souvent au cinéma. Elles adorent les films d’horreur.</vt:lpstr>
      <vt:lpstr>les arts plastiques</vt:lpstr>
      <vt:lpstr>un devoir</vt:lpstr>
      <vt:lpstr>une matière</vt:lpstr>
      <vt:lpstr>faire la fête</vt:lpstr>
      <vt:lpstr>faire les magasins (m.)</vt:lpstr>
      <vt:lpstr>faire de la vidéo</vt:lpstr>
      <vt:lpstr>monter à cheval</vt:lpstr>
      <vt:lpstr>jouer au basket</vt:lpstr>
      <vt:lpstr>jouer au volley</vt:lpstr>
      <vt:lpstr>jouer aux échecs</vt:lpstr>
      <vt:lpstr>Exprimons-nous! To express likes, dislikes, and preferences</vt:lpstr>
      <vt:lpstr>Mon sport préféré, c’est la natation.</vt:lpstr>
      <vt:lpstr>Ma matière préférée, c’est l’anglais.</vt:lpstr>
      <vt:lpstr>Ce que j’aime, c’est faire la fête avec mes copains.</vt:lpstr>
      <vt:lpstr>J’aime bien manger à la cantine, mais je préfère manger à la maison.</vt:lpstr>
      <vt:lpstr>Je déteste me lever tôt pendant la semaine et j’adore dormir tard le dimanche.</vt:lpstr>
      <vt:lpstr>Exprimons-nous! To ask about plans</vt:lpstr>
      <vt:lpstr>Exprimons-nous! To respond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3 Chapitre 1</dc:title>
  <dc:creator>MELISSA  HOPKINS</dc:creator>
  <cp:lastModifiedBy>MELISSA  HOPKINS</cp:lastModifiedBy>
  <cp:revision>24</cp:revision>
  <dcterms:created xsi:type="dcterms:W3CDTF">2019-05-20T13:52:31Z</dcterms:created>
  <dcterms:modified xsi:type="dcterms:W3CDTF">2019-08-23T12:07:49Z</dcterms:modified>
</cp:coreProperties>
</file>