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FC96-4436-41E1-97D8-452C3F3612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4C9C-D1A9-49BB-8539-839A0172E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2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FC96-4436-41E1-97D8-452C3F3612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4C9C-D1A9-49BB-8539-839A0172E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4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FC96-4436-41E1-97D8-452C3F3612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4C9C-D1A9-49BB-8539-839A0172E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7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FC96-4436-41E1-97D8-452C3F3612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4C9C-D1A9-49BB-8539-839A0172E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7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FC96-4436-41E1-97D8-452C3F3612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4C9C-D1A9-49BB-8539-839A0172E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5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FC96-4436-41E1-97D8-452C3F3612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4C9C-D1A9-49BB-8539-839A0172E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FC96-4436-41E1-97D8-452C3F3612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4C9C-D1A9-49BB-8539-839A0172E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6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FC96-4436-41E1-97D8-452C3F3612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4C9C-D1A9-49BB-8539-839A0172E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4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FC96-4436-41E1-97D8-452C3F3612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4C9C-D1A9-49BB-8539-839A0172E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1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FC96-4436-41E1-97D8-452C3F3612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4C9C-D1A9-49BB-8539-839A0172E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FC96-4436-41E1-97D8-452C3F3612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4C9C-D1A9-49BB-8539-839A0172E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4FC96-4436-41E1-97D8-452C3F36125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34C9C-D1A9-49BB-8539-839A0172E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4.m4a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French 1 Honors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Passé </a:t>
            </a:r>
            <a:r>
              <a:rPr lang="en-US" dirty="0" err="1"/>
              <a:t>composé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3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avoir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0" y="1788411"/>
            <a:ext cx="10363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200" dirty="0"/>
              <a:t>faire – to do</a:t>
            </a:r>
          </a:p>
          <a:p>
            <a:pPr algn="ctr">
              <a:buNone/>
            </a:pPr>
            <a:endParaRPr lang="fr-FR" sz="3200" dirty="0"/>
          </a:p>
          <a:p>
            <a:pPr>
              <a:buNone/>
            </a:pPr>
            <a:r>
              <a:rPr lang="fr-FR" sz="3200" dirty="0"/>
              <a:t>			j’			nous</a:t>
            </a:r>
          </a:p>
          <a:p>
            <a:pPr>
              <a:buNone/>
            </a:pPr>
            <a:r>
              <a:rPr lang="fr-FR" sz="3200" dirty="0"/>
              <a:t>			tu			vous</a:t>
            </a:r>
          </a:p>
          <a:p>
            <a:pPr>
              <a:buNone/>
            </a:pPr>
            <a:r>
              <a:rPr lang="fr-FR" sz="3200" dirty="0"/>
              <a:t>		il, elle, on			 ils, elles</a:t>
            </a:r>
            <a:endParaRPr lang="en-US" sz="3200" dirty="0"/>
          </a:p>
          <a:p>
            <a:pPr>
              <a:buNone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14865" y="2796962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5865" y="2796961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fait</a:t>
            </a:r>
            <a:endParaRPr lang="fr-FR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794266" y="3257793"/>
            <a:ext cx="6603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8765" y="3254404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fait</a:t>
            </a:r>
            <a:endParaRPr lang="fr-FR" sz="32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146239" y="3736767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54665" y="3736767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fait</a:t>
            </a:r>
            <a:endParaRPr lang="fr-FR" sz="32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059978" y="2770894"/>
            <a:ext cx="1666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4015" y="2793573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fait</a:t>
            </a:r>
            <a:endParaRPr lang="fr-FR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059979" y="3225900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avez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33104" y="3231752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fait</a:t>
            </a:r>
            <a:endParaRPr lang="fr-FR" sz="32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7586430" y="3748658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19106" y="3748658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fait</a:t>
            </a:r>
            <a:endParaRPr lang="fr-FR" sz="3200" u="sng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9846" y="723106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31165" y="5062330"/>
            <a:ext cx="7547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Ex: </a:t>
            </a:r>
            <a:r>
              <a:rPr lang="fr-FR" sz="3200" dirty="0"/>
              <a:t>Elle a fait du surf l’été dernier. – </a:t>
            </a:r>
          </a:p>
          <a:p>
            <a:r>
              <a:rPr lang="fr-FR" sz="3200" dirty="0"/>
              <a:t>      </a:t>
            </a:r>
            <a:r>
              <a:rPr lang="fr-FR" sz="3200" dirty="0" err="1"/>
              <a:t>She</a:t>
            </a:r>
            <a:r>
              <a:rPr lang="fr-FR" sz="3200" dirty="0"/>
              <a:t> </a:t>
            </a:r>
            <a:r>
              <a:rPr lang="fr-FR" sz="3200" dirty="0" err="1"/>
              <a:t>surfed</a:t>
            </a:r>
            <a:r>
              <a:rPr lang="fr-FR" sz="3200" dirty="0"/>
              <a:t> last </a:t>
            </a:r>
            <a:r>
              <a:rPr lang="fr-FR" sz="3200" dirty="0" err="1"/>
              <a:t>summer</a:t>
            </a:r>
            <a:r>
              <a:rPr lang="fr-FR" sz="3200" dirty="0"/>
              <a:t>.</a:t>
            </a:r>
            <a:endParaRPr lang="en-US" sz="3200" dirty="0"/>
          </a:p>
        </p:txBody>
      </p:sp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21565" y="5142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7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1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75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Words that indicate passé </a:t>
            </a:r>
            <a:r>
              <a:rPr lang="en-US" dirty="0" err="1"/>
              <a:t>composé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4858" y="1417638"/>
            <a:ext cx="49419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hier</a:t>
            </a:r>
            <a:r>
              <a:rPr lang="en-US" sz="3200" dirty="0"/>
              <a:t> – yesterday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4170" y="1926713"/>
            <a:ext cx="58984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hier</a:t>
            </a:r>
            <a:r>
              <a:rPr lang="en-US" sz="3200" dirty="0"/>
              <a:t> </a:t>
            </a:r>
            <a:r>
              <a:rPr lang="en-US" sz="3200" dirty="0" err="1"/>
              <a:t>matin</a:t>
            </a:r>
            <a:r>
              <a:rPr lang="en-US" sz="3200" dirty="0"/>
              <a:t> – yesterday morning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2743" y="2479760"/>
            <a:ext cx="66410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hier</a:t>
            </a:r>
            <a:r>
              <a:rPr lang="en-US" sz="3200" dirty="0"/>
              <a:t> après-midi – yesterday afternoon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2743" y="3049199"/>
            <a:ext cx="74995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hier</a:t>
            </a:r>
            <a:r>
              <a:rPr lang="en-US" sz="3200" dirty="0"/>
              <a:t> </a:t>
            </a:r>
            <a:r>
              <a:rPr lang="en-US" sz="3200" dirty="0" err="1"/>
              <a:t>soir</a:t>
            </a:r>
            <a:r>
              <a:rPr lang="en-US" sz="3200" dirty="0"/>
              <a:t> – last night (yesterday evening)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9941" y="3678605"/>
            <a:ext cx="74995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dernier/</a:t>
            </a:r>
            <a:r>
              <a:rPr lang="en-US" sz="3200" dirty="0" err="1"/>
              <a:t>dernière</a:t>
            </a:r>
            <a:r>
              <a:rPr lang="en-US" sz="3200" dirty="0"/>
              <a:t> – last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0630" y="4230472"/>
            <a:ext cx="74995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lundi</a:t>
            </a:r>
            <a:r>
              <a:rPr lang="en-US" sz="3200" dirty="0"/>
              <a:t> dernier – last Monday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9941" y="4711036"/>
            <a:ext cx="74995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 </a:t>
            </a:r>
            <a:r>
              <a:rPr lang="en-US" sz="3200" dirty="0" err="1"/>
              <a:t>semaine</a:t>
            </a:r>
            <a:r>
              <a:rPr lang="en-US" sz="3200" dirty="0"/>
              <a:t> </a:t>
            </a:r>
            <a:r>
              <a:rPr lang="en-US" sz="3200" dirty="0" err="1"/>
              <a:t>dernière</a:t>
            </a:r>
            <a:r>
              <a:rPr lang="en-US" sz="3200" dirty="0"/>
              <a:t> – last week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0630" y="5191600"/>
            <a:ext cx="74995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 </a:t>
            </a:r>
            <a:r>
              <a:rPr lang="en-US" sz="3200" dirty="0" err="1"/>
              <a:t>mois</a:t>
            </a:r>
            <a:r>
              <a:rPr lang="en-US" sz="3200" dirty="0"/>
              <a:t> dernier – last month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9941" y="5753829"/>
            <a:ext cx="74995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l’année</a:t>
            </a:r>
            <a:r>
              <a:rPr lang="en-US" sz="3200" dirty="0"/>
              <a:t> </a:t>
            </a:r>
            <a:r>
              <a:rPr lang="en-US" sz="3200" dirty="0" err="1"/>
              <a:t>dernière</a:t>
            </a:r>
            <a:r>
              <a:rPr lang="en-US" sz="3200" dirty="0"/>
              <a:t> – last year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20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0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3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Passé </a:t>
            </a:r>
            <a:r>
              <a:rPr lang="en-US" dirty="0" err="1"/>
              <a:t>composé</a:t>
            </a:r>
            <a:r>
              <a:rPr lang="en-US" dirty="0"/>
              <a:t> with </a:t>
            </a:r>
            <a:r>
              <a:rPr lang="en-US" dirty="0" err="1"/>
              <a:t>être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4857" y="1690688"/>
            <a:ext cx="7529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Some verbs, mainly verbs of motion like </a:t>
            </a:r>
            <a:r>
              <a:rPr lang="en-US" sz="3200" dirty="0" err="1"/>
              <a:t>aller</a:t>
            </a:r>
            <a:r>
              <a:rPr lang="en-US" sz="3200" dirty="0"/>
              <a:t> (to go), use </a:t>
            </a:r>
            <a:r>
              <a:rPr lang="en-US" sz="3200" dirty="0" err="1"/>
              <a:t>être</a:t>
            </a:r>
            <a:r>
              <a:rPr lang="en-US" sz="3200" dirty="0"/>
              <a:t> instead of </a:t>
            </a:r>
            <a:r>
              <a:rPr lang="en-US" sz="3200" dirty="0" err="1"/>
              <a:t>avoir</a:t>
            </a:r>
            <a:r>
              <a:rPr lang="en-US" sz="3200" dirty="0"/>
              <a:t> as the helping verb in the passé </a:t>
            </a:r>
            <a:r>
              <a:rPr lang="en-US" sz="3200" dirty="0" err="1"/>
              <a:t>composé</a:t>
            </a:r>
            <a:r>
              <a:rPr lang="en-US" sz="32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4857" y="3561121"/>
            <a:ext cx="7529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When you write these forms, the past participle agrees in gender and number with the subject.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01200" y="541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être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2852" y="1788410"/>
            <a:ext cx="109330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200" dirty="0"/>
              <a:t>aller – to go</a:t>
            </a:r>
          </a:p>
          <a:p>
            <a:pPr algn="ctr">
              <a:buNone/>
            </a:pPr>
            <a:endParaRPr lang="fr-FR" sz="3200" dirty="0"/>
          </a:p>
          <a:p>
            <a:pPr>
              <a:buNone/>
            </a:pPr>
            <a:r>
              <a:rPr lang="fr-FR" sz="3200" dirty="0"/>
              <a:t>		je				nous</a:t>
            </a:r>
          </a:p>
          <a:p>
            <a:pPr>
              <a:buNone/>
            </a:pPr>
            <a:r>
              <a:rPr lang="fr-FR" sz="3200" dirty="0"/>
              <a:t>		tu				vous</a:t>
            </a:r>
          </a:p>
          <a:p>
            <a:pPr>
              <a:buNone/>
            </a:pPr>
            <a:r>
              <a:rPr lang="fr-FR" sz="3200" dirty="0"/>
              <a:t>		il				ils</a:t>
            </a:r>
          </a:p>
          <a:p>
            <a:r>
              <a:rPr lang="fr-FR" sz="3200" dirty="0"/>
              <a:t>		elle				elles</a:t>
            </a:r>
          </a:p>
          <a:p>
            <a:pPr>
              <a:buNone/>
            </a:pPr>
            <a:r>
              <a:rPr lang="fr-FR" sz="3200" dirty="0"/>
              <a:t>		on					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318119" y="2765006"/>
            <a:ext cx="15147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suis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953" y="2779073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allé(e)</a:t>
            </a:r>
            <a:endParaRPr lang="fr-FR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347115" y="3243725"/>
            <a:ext cx="8829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1615" y="3241152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allé(e)</a:t>
            </a:r>
            <a:endParaRPr lang="fr-FR" sz="32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377141" y="3736767"/>
            <a:ext cx="10443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9629" y="3750019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allé</a:t>
            </a:r>
            <a:endParaRPr lang="fr-FR" sz="32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113636" y="2770894"/>
            <a:ext cx="1666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sommes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1165" y="2792757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allé(e)s</a:t>
            </a:r>
            <a:endParaRPr lang="fr-FR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059979" y="3252404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êtes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62764" y="3258256"/>
            <a:ext cx="18676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allé(e)(s)</a:t>
            </a:r>
            <a:endParaRPr lang="fr-FR" sz="32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630715" y="3745089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sont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0578" y="3761910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allés</a:t>
            </a:r>
            <a:endParaRPr lang="fr-FR" sz="32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3618971" y="4217331"/>
            <a:ext cx="10443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34716" y="4225947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allée</a:t>
            </a:r>
            <a:endParaRPr lang="fr-FR" sz="3200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3491199" y="4707288"/>
            <a:ext cx="10443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8537" y="4724959"/>
            <a:ext cx="17653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allé(e)s</a:t>
            </a:r>
            <a:endParaRPr lang="fr-FR" sz="32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7044973" y="4228647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sont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89842" y="4242474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allées</a:t>
            </a:r>
            <a:endParaRPr lang="fr-FR" sz="3200" u="sng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46082" y="698349"/>
            <a:ext cx="609600" cy="609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31178" y="5349704"/>
            <a:ext cx="81320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Ex: </a:t>
            </a:r>
            <a:r>
              <a:rPr lang="fr-FR" sz="2800" dirty="0"/>
              <a:t>Je suis allée au centre commercial avec mes amis le</a:t>
            </a:r>
          </a:p>
          <a:p>
            <a:r>
              <a:rPr lang="fr-FR" sz="2800" dirty="0"/>
              <a:t>       week-end dernier. – </a:t>
            </a:r>
          </a:p>
          <a:p>
            <a:r>
              <a:rPr lang="fr-FR" sz="2800" dirty="0"/>
              <a:t>       I </a:t>
            </a:r>
            <a:r>
              <a:rPr lang="fr-FR" sz="2800" dirty="0" err="1"/>
              <a:t>went</a:t>
            </a:r>
            <a:r>
              <a:rPr lang="fr-FR" sz="2800" dirty="0"/>
              <a:t> to the </a:t>
            </a:r>
            <a:r>
              <a:rPr lang="fr-FR" sz="2800" dirty="0" err="1"/>
              <a:t>mall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</a:t>
            </a:r>
            <a:r>
              <a:rPr lang="fr-FR" sz="2800" dirty="0" err="1"/>
              <a:t>my</a:t>
            </a:r>
            <a:r>
              <a:rPr lang="fr-FR" sz="2800" dirty="0"/>
              <a:t> </a:t>
            </a:r>
            <a:r>
              <a:rPr lang="fr-FR" sz="2800" dirty="0" err="1"/>
              <a:t>friends</a:t>
            </a:r>
            <a:r>
              <a:rPr lang="fr-FR" sz="2800" dirty="0"/>
              <a:t> last weekend.</a:t>
            </a:r>
            <a:endParaRPr lang="en-US" sz="2800" dirty="0"/>
          </a:p>
        </p:txBody>
      </p:sp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36632" y="5946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0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19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être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4857" y="1262592"/>
            <a:ext cx="7529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These verbs are conjugated with </a:t>
            </a:r>
            <a:r>
              <a:rPr lang="en-US" sz="3200" dirty="0" err="1"/>
              <a:t>être</a:t>
            </a:r>
            <a:r>
              <a:rPr lang="en-US" sz="3200" dirty="0"/>
              <a:t> in the passé </a:t>
            </a:r>
            <a:r>
              <a:rPr lang="en-US" sz="3200" dirty="0" err="1"/>
              <a:t>composé</a:t>
            </a:r>
            <a:r>
              <a:rPr lang="en-US" sz="3200" dirty="0"/>
              <a:t> and have regular past participles: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4858" y="2829654"/>
            <a:ext cx="3761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arriver – to arrive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4857" y="3274442"/>
            <a:ext cx="46200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descendre</a:t>
            </a:r>
            <a:r>
              <a:rPr lang="en-US" sz="3200" dirty="0"/>
              <a:t> – to go down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4857" y="3769778"/>
            <a:ext cx="46200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entrer</a:t>
            </a:r>
            <a:r>
              <a:rPr lang="en-US" sz="3200" dirty="0"/>
              <a:t> – to 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4857" y="4323374"/>
            <a:ext cx="46200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sortir</a:t>
            </a:r>
            <a:r>
              <a:rPr lang="en-US" sz="3200" dirty="0"/>
              <a:t> – to go 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4857" y="4782934"/>
            <a:ext cx="46200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retourner</a:t>
            </a:r>
            <a:r>
              <a:rPr lang="en-US" sz="3200" dirty="0"/>
              <a:t> – to return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7112" y="2829654"/>
            <a:ext cx="33888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monter</a:t>
            </a:r>
            <a:r>
              <a:rPr lang="en-US" sz="3200" dirty="0"/>
              <a:t> – to go 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3327" y="3269120"/>
            <a:ext cx="33888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partir</a:t>
            </a:r>
            <a:r>
              <a:rPr lang="en-US" sz="3200" dirty="0"/>
              <a:t> – to leave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3327" y="3743417"/>
            <a:ext cx="33888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rester</a:t>
            </a:r>
            <a:r>
              <a:rPr lang="en-US" sz="3200" dirty="0"/>
              <a:t> – to stay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7112" y="4205270"/>
            <a:ext cx="33888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tomber</a:t>
            </a:r>
            <a:r>
              <a:rPr lang="en-US" sz="3200" dirty="0"/>
              <a:t> – to fall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43327" y="4651538"/>
            <a:ext cx="37246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rentrer</a:t>
            </a:r>
            <a:r>
              <a:rPr lang="en-US" sz="3200" dirty="0"/>
              <a:t> – to go back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14543" y="647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3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7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être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4857" y="1262592"/>
            <a:ext cx="7529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These verbs are conjugated with </a:t>
            </a:r>
            <a:r>
              <a:rPr lang="en-US" sz="3200" dirty="0" err="1"/>
              <a:t>être</a:t>
            </a:r>
            <a:r>
              <a:rPr lang="en-US" sz="3200" dirty="0"/>
              <a:t> in the passé </a:t>
            </a:r>
            <a:r>
              <a:rPr lang="en-US" sz="3200" dirty="0" err="1"/>
              <a:t>composé</a:t>
            </a:r>
            <a:r>
              <a:rPr lang="en-US" sz="3200" dirty="0"/>
              <a:t>, but have irregular past participles: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4857" y="2829654"/>
            <a:ext cx="42801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mourir</a:t>
            </a:r>
            <a:r>
              <a:rPr lang="en-US" sz="3200" dirty="0"/>
              <a:t> – to die (mort)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4857" y="3342878"/>
            <a:ext cx="47094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naître</a:t>
            </a:r>
            <a:r>
              <a:rPr lang="en-US" sz="3200" dirty="0"/>
              <a:t> – to be born (né)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4857" y="3927654"/>
            <a:ext cx="47094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venir</a:t>
            </a:r>
            <a:r>
              <a:rPr lang="en-US" sz="3200" dirty="0"/>
              <a:t> – to come (</a:t>
            </a:r>
            <a:r>
              <a:rPr lang="en-US" sz="3200" dirty="0" err="1"/>
              <a:t>venu</a:t>
            </a:r>
            <a:r>
              <a:rPr lang="en-US" sz="32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4857" y="4390330"/>
            <a:ext cx="55679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revenir</a:t>
            </a:r>
            <a:r>
              <a:rPr lang="en-US" sz="3200" dirty="0"/>
              <a:t> – to come back (</a:t>
            </a:r>
            <a:r>
              <a:rPr lang="en-US" sz="3200" dirty="0" err="1"/>
              <a:t>revenu</a:t>
            </a:r>
            <a:r>
              <a:rPr lang="en-US" sz="32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4857" y="4885666"/>
            <a:ext cx="55679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devenir</a:t>
            </a:r>
            <a:r>
              <a:rPr lang="en-US" sz="3200" dirty="0"/>
              <a:t> – to become (</a:t>
            </a:r>
            <a:r>
              <a:rPr lang="en-US" sz="3200" dirty="0" err="1"/>
              <a:t>devenu</a:t>
            </a:r>
            <a:r>
              <a:rPr lang="en-US" sz="3200" dirty="0"/>
              <a:t>)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19343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Passé composé </a:t>
            </a:r>
            <a:r>
              <a:rPr lang="fr-FR" sz="3200" dirty="0" err="1"/>
              <a:t>with</a:t>
            </a:r>
            <a:r>
              <a:rPr lang="fr-FR" sz="3200" dirty="0"/>
              <a:t> être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060174"/>
            <a:ext cx="10916478" cy="56851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Many people use this </a:t>
            </a:r>
            <a:r>
              <a:rPr lang="en-US" dirty="0" err="1"/>
              <a:t>mneumonic</a:t>
            </a:r>
            <a:r>
              <a:rPr lang="en-US" dirty="0"/>
              <a:t> device to help memorize the verbs that use </a:t>
            </a:r>
            <a:r>
              <a:rPr lang="fr-FR" dirty="0"/>
              <a:t>être as the </a:t>
            </a:r>
            <a:r>
              <a:rPr lang="fr-FR" dirty="0" err="1"/>
              <a:t>helping</a:t>
            </a:r>
            <a:r>
              <a:rPr lang="fr-FR" dirty="0"/>
              <a:t> </a:t>
            </a:r>
            <a:r>
              <a:rPr lang="fr-FR" dirty="0" err="1"/>
              <a:t>verb</a:t>
            </a:r>
            <a:r>
              <a:rPr lang="fr-FR" dirty="0"/>
              <a:t>. It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referred</a:t>
            </a:r>
            <a:r>
              <a:rPr lang="fr-FR" dirty="0"/>
              <a:t> to as Dr. &amp; Mrs. </a:t>
            </a:r>
            <a:r>
              <a:rPr lang="fr-FR" dirty="0" err="1"/>
              <a:t>Vandertramp</a:t>
            </a:r>
            <a:r>
              <a:rPr lang="fr-FR" dirty="0"/>
              <a:t>. You </a:t>
            </a:r>
            <a:r>
              <a:rPr lang="fr-FR" dirty="0" err="1"/>
              <a:t>can</a:t>
            </a:r>
            <a:r>
              <a:rPr lang="fr-FR" dirty="0"/>
              <a:t> use the </a:t>
            </a:r>
            <a:r>
              <a:rPr lang="fr-FR" dirty="0" err="1"/>
              <a:t>letter</a:t>
            </a:r>
            <a:r>
              <a:rPr lang="fr-FR" dirty="0"/>
              <a:t> of </a:t>
            </a:r>
            <a:r>
              <a:rPr lang="fr-FR" dirty="0" err="1"/>
              <a:t>each</a:t>
            </a:r>
            <a:r>
              <a:rPr lang="fr-FR" dirty="0"/>
              <a:t> être </a:t>
            </a:r>
            <a:r>
              <a:rPr lang="fr-FR" dirty="0" err="1"/>
              <a:t>verb</a:t>
            </a:r>
            <a:r>
              <a:rPr lang="fr-FR" dirty="0"/>
              <a:t> to </a:t>
            </a:r>
            <a:r>
              <a:rPr lang="fr-FR" dirty="0" err="1"/>
              <a:t>form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 – devenir			V – venir</a:t>
            </a:r>
          </a:p>
          <a:p>
            <a:pPr marL="0" indent="0">
              <a:buNone/>
            </a:pPr>
            <a:r>
              <a:rPr lang="fr-FR" dirty="0"/>
              <a:t>R – revenir			A – arriver</a:t>
            </a:r>
          </a:p>
          <a:p>
            <a:pPr marL="0" indent="0">
              <a:buNone/>
            </a:pPr>
            <a:r>
              <a:rPr lang="fr-FR" dirty="0"/>
              <a:t>M – monter			N – naître</a:t>
            </a:r>
          </a:p>
          <a:p>
            <a:pPr marL="0" indent="0">
              <a:buNone/>
            </a:pPr>
            <a:r>
              <a:rPr lang="fr-FR" dirty="0"/>
              <a:t>R – rester			D – descendre</a:t>
            </a:r>
          </a:p>
          <a:p>
            <a:pPr marL="0" indent="0">
              <a:buNone/>
            </a:pPr>
            <a:r>
              <a:rPr lang="fr-FR" dirty="0"/>
              <a:t>S – sortir			E – entrer</a:t>
            </a:r>
          </a:p>
          <a:p>
            <a:pPr marL="0" indent="0">
              <a:buNone/>
            </a:pPr>
            <a:r>
              <a:rPr lang="fr-FR" dirty="0"/>
              <a:t>				R – rentrer</a:t>
            </a:r>
          </a:p>
          <a:p>
            <a:pPr marL="0" indent="0">
              <a:buNone/>
            </a:pPr>
            <a:r>
              <a:rPr lang="fr-FR" dirty="0"/>
              <a:t>				T – tomber</a:t>
            </a:r>
          </a:p>
          <a:p>
            <a:pPr marL="0" indent="0">
              <a:buNone/>
            </a:pPr>
            <a:r>
              <a:rPr lang="fr-FR" dirty="0"/>
              <a:t>				R – retourner</a:t>
            </a:r>
          </a:p>
          <a:p>
            <a:pPr marL="0" indent="0">
              <a:buNone/>
            </a:pPr>
            <a:r>
              <a:rPr lang="fr-FR" dirty="0"/>
              <a:t>				A – aller</a:t>
            </a:r>
          </a:p>
          <a:p>
            <a:pPr marL="0" indent="0">
              <a:buNone/>
            </a:pPr>
            <a:r>
              <a:rPr lang="fr-FR" dirty="0"/>
              <a:t>				M – mourir</a:t>
            </a:r>
          </a:p>
          <a:p>
            <a:pPr marL="0" indent="0">
              <a:buNone/>
            </a:pPr>
            <a:r>
              <a:rPr lang="fr-FR" dirty="0"/>
              <a:t>				P – partir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33183" y="2383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0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être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2852" y="1788410"/>
            <a:ext cx="107309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200" dirty="0"/>
              <a:t>naître – to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born</a:t>
            </a:r>
            <a:endParaRPr lang="fr-FR" sz="3200" dirty="0"/>
          </a:p>
          <a:p>
            <a:pPr algn="ctr">
              <a:buNone/>
            </a:pPr>
            <a:endParaRPr lang="fr-FR" sz="3200" dirty="0"/>
          </a:p>
          <a:p>
            <a:pPr>
              <a:buNone/>
            </a:pPr>
            <a:r>
              <a:rPr lang="fr-FR" sz="3200" dirty="0"/>
              <a:t>		je				nous</a:t>
            </a:r>
          </a:p>
          <a:p>
            <a:pPr>
              <a:buNone/>
            </a:pPr>
            <a:r>
              <a:rPr lang="fr-FR" sz="3200" dirty="0"/>
              <a:t>		tu				vous</a:t>
            </a:r>
          </a:p>
          <a:p>
            <a:pPr>
              <a:buNone/>
            </a:pPr>
            <a:r>
              <a:rPr lang="fr-FR" sz="3200" dirty="0"/>
              <a:t>		il				ils</a:t>
            </a:r>
          </a:p>
          <a:p>
            <a:r>
              <a:rPr lang="fr-FR" sz="3200" dirty="0"/>
              <a:t>		elle				elles</a:t>
            </a:r>
          </a:p>
          <a:p>
            <a:pPr>
              <a:buNone/>
            </a:pPr>
            <a:r>
              <a:rPr lang="fr-FR" sz="3200" dirty="0"/>
              <a:t>		on					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318119" y="2765006"/>
            <a:ext cx="15147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suis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953" y="2779073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né(e)</a:t>
            </a:r>
            <a:endParaRPr lang="fr-FR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347115" y="3257793"/>
            <a:ext cx="8829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1615" y="3254404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né(e)</a:t>
            </a:r>
            <a:endParaRPr lang="fr-FR" sz="32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377141" y="3722699"/>
            <a:ext cx="10443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9629" y="3736767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né</a:t>
            </a:r>
            <a:endParaRPr lang="fr-FR" sz="32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113636" y="2770894"/>
            <a:ext cx="1666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sommes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1165" y="2777698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né(e)s</a:t>
            </a:r>
            <a:endParaRPr lang="fr-FR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059979" y="3241775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êtes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33104" y="3231752"/>
            <a:ext cx="18676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né(e)(s)</a:t>
            </a:r>
            <a:endParaRPr lang="fr-FR" sz="32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630715" y="3748703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sont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0578" y="3748658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nés</a:t>
            </a:r>
            <a:endParaRPr lang="fr-FR" sz="3200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3618971" y="4217331"/>
            <a:ext cx="10443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7968" y="4215318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née</a:t>
            </a:r>
            <a:endParaRPr lang="fr-FR" sz="3200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3491199" y="4707288"/>
            <a:ext cx="10443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8537" y="4711707"/>
            <a:ext cx="17653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né(e)s</a:t>
            </a:r>
            <a:endParaRPr lang="fr-FR" sz="32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6991927" y="4244522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sont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26342" y="4245097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nées</a:t>
            </a:r>
            <a:endParaRPr lang="fr-FR" sz="3200" u="sng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1998" y="750241"/>
            <a:ext cx="609600" cy="609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22444" y="5518613"/>
            <a:ext cx="7547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Ex: </a:t>
            </a:r>
            <a:r>
              <a:rPr lang="fr-FR" sz="3200" dirty="0"/>
              <a:t>Il est né en France. – </a:t>
            </a:r>
          </a:p>
          <a:p>
            <a:r>
              <a:rPr lang="fr-FR" sz="3200" dirty="0"/>
              <a:t>       He </a:t>
            </a:r>
            <a:r>
              <a:rPr lang="fr-FR" sz="3200" dirty="0" err="1"/>
              <a:t>was</a:t>
            </a:r>
            <a:r>
              <a:rPr lang="fr-FR" sz="3200" dirty="0"/>
              <a:t> </a:t>
            </a:r>
            <a:r>
              <a:rPr lang="fr-FR" sz="3200" dirty="0" err="1"/>
              <a:t>born</a:t>
            </a:r>
            <a:r>
              <a:rPr lang="fr-FR" sz="3200" dirty="0"/>
              <a:t> in France.</a:t>
            </a:r>
            <a:endParaRPr lang="en-US" sz="3200" dirty="0"/>
          </a:p>
        </p:txBody>
      </p:sp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2844" y="5518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6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12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456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avoir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4857" y="1262592"/>
            <a:ext cx="7529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The passé </a:t>
            </a:r>
            <a:r>
              <a:rPr lang="en-US" sz="3200" dirty="0" err="1"/>
              <a:t>composé</a:t>
            </a:r>
            <a:r>
              <a:rPr lang="en-US" sz="3200" dirty="0"/>
              <a:t> is a compound verb tense. It requires 2 words to form it, a helping verb and a past participle.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4857" y="3033592"/>
            <a:ext cx="7529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For most verbs, the helping verb is the present tense of </a:t>
            </a:r>
            <a:r>
              <a:rPr lang="en-US" sz="3200" dirty="0" err="1"/>
              <a:t>avoir</a:t>
            </a:r>
            <a:r>
              <a:rPr lang="en-US" sz="32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4857" y="4321479"/>
            <a:ext cx="7529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The past participle is formed by replacing the –</a:t>
            </a:r>
            <a:r>
              <a:rPr lang="en-US" sz="3200" dirty="0" err="1"/>
              <a:t>er</a:t>
            </a:r>
            <a:r>
              <a:rPr lang="en-US" sz="3200" dirty="0"/>
              <a:t> endings with –</a:t>
            </a:r>
            <a:r>
              <a:rPr lang="en-US" sz="3200" dirty="0" err="1"/>
              <a:t>é</a:t>
            </a:r>
            <a:r>
              <a:rPr lang="en-US" sz="3200" dirty="0"/>
              <a:t>, the –</a:t>
            </a:r>
            <a:r>
              <a:rPr lang="en-US" sz="3200" dirty="0" err="1"/>
              <a:t>ir</a:t>
            </a:r>
            <a:r>
              <a:rPr lang="en-US" sz="3200" dirty="0"/>
              <a:t> endings with –</a:t>
            </a:r>
            <a:r>
              <a:rPr lang="en-US" sz="3200" dirty="0" err="1"/>
              <a:t>i</a:t>
            </a:r>
            <a:r>
              <a:rPr lang="en-US" sz="3200" dirty="0"/>
              <a:t>, and the –re endings with –u.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24571" y="747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avoir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5529" y="1788411"/>
            <a:ext cx="113041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200" dirty="0"/>
              <a:t>parl</a:t>
            </a:r>
            <a:r>
              <a:rPr lang="fr-FR" sz="3200" u="sng" dirty="0"/>
              <a:t>er</a:t>
            </a:r>
            <a:r>
              <a:rPr lang="fr-FR" sz="3200" dirty="0"/>
              <a:t> – to talk/to </a:t>
            </a:r>
            <a:r>
              <a:rPr lang="fr-FR" sz="3200" dirty="0" err="1"/>
              <a:t>speak</a:t>
            </a:r>
            <a:endParaRPr lang="fr-FR" sz="3200" dirty="0"/>
          </a:p>
          <a:p>
            <a:pPr algn="ctr">
              <a:buNone/>
            </a:pPr>
            <a:endParaRPr lang="fr-FR" sz="3200" dirty="0"/>
          </a:p>
          <a:p>
            <a:pPr>
              <a:buNone/>
            </a:pPr>
            <a:r>
              <a:rPr lang="fr-FR" sz="3200" dirty="0"/>
              <a:t>			    j’			     nous</a:t>
            </a:r>
          </a:p>
          <a:p>
            <a:pPr>
              <a:buNone/>
            </a:pPr>
            <a:r>
              <a:rPr lang="fr-FR" sz="3200" dirty="0"/>
              <a:t>			   tu	         	               vous</a:t>
            </a:r>
          </a:p>
          <a:p>
            <a:pPr>
              <a:buNone/>
            </a:pPr>
            <a:r>
              <a:rPr lang="fr-FR" sz="3200" dirty="0"/>
              <a:t>	          il, elle, on			 ils, elles</a:t>
            </a:r>
            <a:endParaRPr lang="en-US" sz="3200" dirty="0"/>
          </a:p>
          <a:p>
            <a:pPr>
              <a:buNone/>
            </a:pP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14865" y="2796962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5865" y="2796961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parl</a:t>
            </a:r>
            <a:r>
              <a:rPr lang="fr-FR" sz="3200" u="sng" dirty="0"/>
              <a:t>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266" y="3257793"/>
            <a:ext cx="7780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3660" y="3241749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parl</a:t>
            </a:r>
            <a:r>
              <a:rPr lang="fr-FR" sz="3200" u="sng" dirty="0"/>
              <a:t>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7944" y="3736767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7059" y="3735810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parl</a:t>
            </a:r>
            <a:r>
              <a:rPr lang="fr-FR" sz="3200" u="sng" dirty="0"/>
              <a:t>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9978" y="2770894"/>
            <a:ext cx="1666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6596" y="2784501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parl</a:t>
            </a:r>
            <a:r>
              <a:rPr lang="fr-FR" sz="3200" u="sng" dirty="0"/>
              <a:t>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9979" y="3257650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avez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3309" y="3257650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parl</a:t>
            </a:r>
            <a:r>
              <a:rPr lang="fr-FR" sz="3200" u="sng" dirty="0"/>
              <a:t>é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5613" y="3748658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07019" y="3725647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parl</a:t>
            </a:r>
            <a:r>
              <a:rPr lang="fr-FR" sz="3200" u="sng" dirty="0"/>
              <a:t>é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58263" y="680766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1165" y="5062330"/>
            <a:ext cx="8136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Ex: N</a:t>
            </a:r>
            <a:r>
              <a:rPr lang="fr-FR" sz="3200" dirty="0" err="1"/>
              <a:t>ous</a:t>
            </a:r>
            <a:r>
              <a:rPr lang="fr-FR" sz="3200" dirty="0"/>
              <a:t> avons parlé avec le professeur hier. –    	 </a:t>
            </a:r>
            <a:r>
              <a:rPr lang="fr-FR" sz="3200" dirty="0" err="1"/>
              <a:t>We</a:t>
            </a:r>
            <a:r>
              <a:rPr lang="fr-FR" sz="3200" dirty="0"/>
              <a:t> </a:t>
            </a:r>
            <a:r>
              <a:rPr lang="fr-FR" sz="3200" dirty="0" err="1"/>
              <a:t>spoke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the </a:t>
            </a:r>
            <a:r>
              <a:rPr lang="fr-FR" sz="3200" dirty="0" err="1"/>
              <a:t>teacher</a:t>
            </a:r>
            <a:r>
              <a:rPr lang="fr-FR" sz="3200" dirty="0"/>
              <a:t> </a:t>
            </a:r>
            <a:r>
              <a:rPr lang="fr-FR" sz="3200" dirty="0" err="1"/>
              <a:t>yesterday</a:t>
            </a:r>
            <a:r>
              <a:rPr lang="fr-FR" sz="3200" dirty="0"/>
              <a:t>.</a:t>
            </a:r>
            <a:endParaRPr lang="en-US" sz="3200" dirty="0"/>
          </a:p>
        </p:txBody>
      </p:sp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89045" y="5049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733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3339" y="1788411"/>
            <a:ext cx="107342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200" dirty="0"/>
              <a:t>fin</a:t>
            </a:r>
            <a:r>
              <a:rPr lang="fr-FR" sz="3200" u="sng" dirty="0"/>
              <a:t>ir</a:t>
            </a:r>
            <a:r>
              <a:rPr lang="fr-FR" sz="3200" dirty="0"/>
              <a:t> – to finish</a:t>
            </a:r>
          </a:p>
          <a:p>
            <a:pPr algn="ctr">
              <a:buNone/>
            </a:pPr>
            <a:endParaRPr lang="fr-FR" sz="3200" dirty="0"/>
          </a:p>
          <a:p>
            <a:pPr>
              <a:buNone/>
            </a:pPr>
            <a:r>
              <a:rPr lang="fr-FR" sz="3200" dirty="0"/>
              <a:t>			j’			nous</a:t>
            </a:r>
          </a:p>
          <a:p>
            <a:pPr>
              <a:buNone/>
            </a:pPr>
            <a:r>
              <a:rPr lang="fr-FR" sz="3200" dirty="0"/>
              <a:t>			tu			vous</a:t>
            </a:r>
          </a:p>
          <a:p>
            <a:pPr>
              <a:buNone/>
            </a:pPr>
            <a:r>
              <a:rPr lang="fr-FR" sz="3200" dirty="0"/>
              <a:t>	        il, elle, on	          	 ils, elles</a:t>
            </a:r>
            <a:endParaRPr lang="en-US" sz="3200" dirty="0"/>
          </a:p>
          <a:p>
            <a:pPr>
              <a:buNone/>
            </a:pPr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/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avoir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14865" y="2796962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5865" y="2796961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fin</a:t>
            </a:r>
            <a:r>
              <a:rPr lang="fr-FR" sz="3200" u="sng" dirty="0"/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266" y="3257793"/>
            <a:ext cx="7780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3660" y="3275936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fin</a:t>
            </a:r>
            <a:r>
              <a:rPr lang="fr-FR" sz="3200" u="sng" dirty="0"/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6239" y="3736767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8632" y="3754910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fin</a:t>
            </a:r>
            <a:r>
              <a:rPr lang="fr-FR" sz="3200" u="sng" dirty="0"/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9978" y="2770894"/>
            <a:ext cx="1666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31025" y="2790854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fin</a:t>
            </a:r>
            <a:r>
              <a:rPr lang="fr-FR" sz="3200" u="sng" dirty="0"/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9979" y="3225900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avez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85881" y="3257793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fin</a:t>
            </a:r>
            <a:r>
              <a:rPr lang="fr-FR" sz="3200" u="sng" dirty="0"/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86430" y="3716908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01567" y="3716908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fin</a:t>
            </a:r>
            <a:r>
              <a:rPr lang="fr-FR" sz="3200" u="sng" dirty="0"/>
              <a:t>i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2692" y="541338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31165" y="5062330"/>
            <a:ext cx="7547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Ex: </a:t>
            </a:r>
            <a:r>
              <a:rPr lang="fr-FR" sz="3200" dirty="0"/>
              <a:t>Il a fini ses devoirs après l’école. – </a:t>
            </a:r>
          </a:p>
          <a:p>
            <a:r>
              <a:rPr lang="fr-FR" sz="3200" dirty="0"/>
              <a:t>       He </a:t>
            </a:r>
            <a:r>
              <a:rPr lang="fr-FR" sz="3200" dirty="0" err="1"/>
              <a:t>finished</a:t>
            </a:r>
            <a:r>
              <a:rPr lang="fr-FR" sz="3200" dirty="0"/>
              <a:t> </a:t>
            </a:r>
            <a:r>
              <a:rPr lang="fr-FR" sz="3200" dirty="0" err="1"/>
              <a:t>his</a:t>
            </a:r>
            <a:r>
              <a:rPr lang="fr-FR" sz="3200" dirty="0"/>
              <a:t> </a:t>
            </a:r>
            <a:r>
              <a:rPr lang="fr-FR" sz="3200" dirty="0" err="1"/>
              <a:t>homework</a:t>
            </a:r>
            <a:r>
              <a:rPr lang="fr-FR" sz="3200" dirty="0"/>
              <a:t> </a:t>
            </a:r>
            <a:r>
              <a:rPr lang="fr-FR" sz="3200" dirty="0" err="1"/>
              <a:t>after</a:t>
            </a:r>
            <a:r>
              <a:rPr lang="fr-FR" sz="3200" dirty="0"/>
              <a:t> </a:t>
            </a:r>
            <a:r>
              <a:rPr lang="fr-FR" sz="3200" dirty="0" err="1"/>
              <a:t>school</a:t>
            </a:r>
            <a:r>
              <a:rPr lang="fr-FR" sz="3200" dirty="0"/>
              <a:t>.</a:t>
            </a:r>
            <a:endParaRPr lang="en-US" sz="3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5062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0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2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64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avoir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6835" y="1788411"/>
            <a:ext cx="111450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200" dirty="0"/>
              <a:t>attend</a:t>
            </a:r>
            <a:r>
              <a:rPr lang="fr-FR" sz="3200" u="sng" dirty="0"/>
              <a:t>re</a:t>
            </a:r>
            <a:r>
              <a:rPr lang="fr-FR" sz="3200" dirty="0"/>
              <a:t> – to </a:t>
            </a:r>
            <a:r>
              <a:rPr lang="fr-FR" sz="3200" dirty="0" err="1"/>
              <a:t>wait</a:t>
            </a:r>
            <a:r>
              <a:rPr lang="fr-FR" sz="3200" dirty="0"/>
              <a:t> (for)</a:t>
            </a:r>
          </a:p>
          <a:p>
            <a:pPr algn="ctr">
              <a:buNone/>
            </a:pPr>
            <a:endParaRPr lang="fr-FR" sz="3200" dirty="0"/>
          </a:p>
          <a:p>
            <a:pPr>
              <a:buNone/>
            </a:pPr>
            <a:r>
              <a:rPr lang="fr-FR" sz="3200" dirty="0"/>
              <a:t>			j’			nous</a:t>
            </a:r>
          </a:p>
          <a:p>
            <a:pPr>
              <a:buNone/>
            </a:pPr>
            <a:r>
              <a:rPr lang="fr-FR" sz="3200" dirty="0"/>
              <a:t>			tu			vous</a:t>
            </a:r>
          </a:p>
          <a:p>
            <a:pPr>
              <a:buNone/>
            </a:pPr>
            <a:r>
              <a:rPr lang="fr-FR" sz="3200" dirty="0"/>
              <a:t>		il, elle, on			 ils, elles</a:t>
            </a:r>
            <a:endParaRPr lang="en-US" sz="3200" dirty="0"/>
          </a:p>
          <a:p>
            <a:pPr>
              <a:buNone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14865" y="2796962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5865" y="2796961"/>
            <a:ext cx="15530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attend</a:t>
            </a:r>
            <a:r>
              <a:rPr lang="fr-FR" sz="3200" u="sng" dirty="0"/>
              <a:t>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4266" y="3257793"/>
            <a:ext cx="6603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8765" y="3254404"/>
            <a:ext cx="15911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attend</a:t>
            </a:r>
            <a:r>
              <a:rPr lang="fr-FR" sz="3200" u="sng" dirty="0"/>
              <a:t>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6239" y="3736767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54665" y="3736767"/>
            <a:ext cx="16177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attend</a:t>
            </a:r>
            <a:r>
              <a:rPr lang="fr-FR" sz="3200" u="sng" dirty="0"/>
              <a:t>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59978" y="2770894"/>
            <a:ext cx="1666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4015" y="2793573"/>
            <a:ext cx="15702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attend</a:t>
            </a:r>
            <a:r>
              <a:rPr lang="fr-FR" sz="3200" u="sng" dirty="0"/>
              <a:t>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9979" y="3225900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avez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33104" y="3231752"/>
            <a:ext cx="15262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attend</a:t>
            </a:r>
            <a:r>
              <a:rPr lang="fr-FR" sz="3200" u="sng" dirty="0"/>
              <a:t>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6430" y="3748658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19106" y="3748658"/>
            <a:ext cx="1608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attend</a:t>
            </a:r>
            <a:r>
              <a:rPr lang="fr-FR" sz="3200" u="sng" dirty="0"/>
              <a:t>u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09478" y="723106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31165" y="5062330"/>
            <a:ext cx="7547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Ex: </a:t>
            </a:r>
            <a:r>
              <a:rPr lang="fr-FR" sz="3200" dirty="0"/>
              <a:t>J’ai attendu mes copains au café. – </a:t>
            </a:r>
          </a:p>
          <a:p>
            <a:r>
              <a:rPr lang="fr-FR" sz="3200" dirty="0"/>
              <a:t>      I </a:t>
            </a:r>
            <a:r>
              <a:rPr lang="fr-FR" sz="3200" dirty="0" err="1"/>
              <a:t>waited</a:t>
            </a:r>
            <a:r>
              <a:rPr lang="fr-FR" sz="3200" dirty="0"/>
              <a:t> for </a:t>
            </a:r>
            <a:r>
              <a:rPr lang="fr-FR" sz="3200" dirty="0" err="1"/>
              <a:t>my</a:t>
            </a:r>
            <a:r>
              <a:rPr lang="fr-FR" sz="3200" dirty="0"/>
              <a:t> </a:t>
            </a:r>
            <a:r>
              <a:rPr lang="fr-FR" sz="3200" dirty="0" err="1"/>
              <a:t>friends</a:t>
            </a:r>
            <a:r>
              <a:rPr lang="fr-FR" sz="3200" dirty="0"/>
              <a:t> at the café.</a:t>
            </a:r>
            <a:endParaRPr lang="en-US" sz="3200" dirty="0"/>
          </a:p>
        </p:txBody>
      </p:sp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5062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9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avoir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4857" y="1262592"/>
            <a:ext cx="75292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Many verbs have irregular past participles: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4858" y="1893582"/>
            <a:ext cx="3761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boire</a:t>
            </a:r>
            <a:r>
              <a:rPr lang="en-US" sz="3200" dirty="0"/>
              <a:t> – to drink (</a:t>
            </a:r>
            <a:r>
              <a:rPr lang="en-US" sz="3200" dirty="0" err="1"/>
              <a:t>bu</a:t>
            </a:r>
            <a:r>
              <a:rPr lang="en-US" sz="32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4857" y="2752858"/>
            <a:ext cx="49419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connaître</a:t>
            </a:r>
            <a:r>
              <a:rPr lang="en-US" sz="3200" dirty="0"/>
              <a:t> – to know (</a:t>
            </a:r>
            <a:r>
              <a:rPr lang="en-US" sz="3200" dirty="0" err="1"/>
              <a:t>connu</a:t>
            </a:r>
            <a:r>
              <a:rPr lang="en-US" sz="3200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4858" y="3231459"/>
            <a:ext cx="49419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pleuvoir</a:t>
            </a:r>
            <a:r>
              <a:rPr lang="en-US" sz="3200" dirty="0"/>
              <a:t> – to rain (</a:t>
            </a:r>
            <a:r>
              <a:rPr lang="en-US" sz="3200" dirty="0" err="1"/>
              <a:t>plu</a:t>
            </a:r>
            <a:r>
              <a:rPr lang="en-US" sz="3200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4858" y="3768627"/>
            <a:ext cx="49419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pouvoir</a:t>
            </a:r>
            <a:r>
              <a:rPr lang="en-US" sz="3200" dirty="0"/>
              <a:t> – to be able (</a:t>
            </a:r>
            <a:r>
              <a:rPr lang="en-US" sz="3200" dirty="0" err="1"/>
              <a:t>pu</a:t>
            </a:r>
            <a:r>
              <a:rPr lang="en-US" sz="3200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94858" y="4246735"/>
            <a:ext cx="49419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savoir – to know (</a:t>
            </a:r>
            <a:r>
              <a:rPr lang="en-US" sz="3200" dirty="0" err="1"/>
              <a:t>su</a:t>
            </a:r>
            <a:r>
              <a:rPr lang="en-US" sz="3200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4858" y="4741738"/>
            <a:ext cx="49419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voir</a:t>
            </a:r>
            <a:r>
              <a:rPr lang="en-US" sz="3200" dirty="0"/>
              <a:t> – to see (vu)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4858" y="5204414"/>
            <a:ext cx="49419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vouloir</a:t>
            </a:r>
            <a:r>
              <a:rPr lang="en-US" sz="3200" dirty="0"/>
              <a:t> – to want (</a:t>
            </a:r>
            <a:r>
              <a:rPr lang="en-US" sz="3200" dirty="0" err="1"/>
              <a:t>voulu</a:t>
            </a:r>
            <a:r>
              <a:rPr lang="en-US" sz="3200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94857" y="5699750"/>
            <a:ext cx="49419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dire – to say/tell (</a:t>
            </a:r>
            <a:r>
              <a:rPr lang="en-US" sz="3200" dirty="0" err="1"/>
              <a:t>dit</a:t>
            </a:r>
            <a:r>
              <a:rPr lang="en-US" sz="3200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94858" y="2371030"/>
            <a:ext cx="49419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lire – to read (</a:t>
            </a:r>
            <a:r>
              <a:rPr lang="en-US" sz="3200" dirty="0" err="1"/>
              <a:t>lu</a:t>
            </a:r>
            <a:r>
              <a:rPr lang="en-US" sz="3200" dirty="0"/>
              <a:t>)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01200" y="598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8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5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Passé </a:t>
            </a:r>
            <a:r>
              <a:rPr lang="en-US" dirty="0" err="1"/>
              <a:t>composé</a:t>
            </a:r>
            <a:r>
              <a:rPr lang="en-US" dirty="0"/>
              <a:t> with </a:t>
            </a:r>
            <a:r>
              <a:rPr lang="en-US" dirty="0" err="1"/>
              <a:t>avoir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4858" y="2001665"/>
            <a:ext cx="53712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faire – to do/make (fait)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4858" y="2448414"/>
            <a:ext cx="53712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avoir</a:t>
            </a:r>
            <a:r>
              <a:rPr lang="en-US" sz="3200" dirty="0"/>
              <a:t> – to have (</a:t>
            </a:r>
            <a:r>
              <a:rPr lang="en-US" sz="3200" dirty="0" err="1"/>
              <a:t>eu</a:t>
            </a:r>
            <a:r>
              <a:rPr lang="en-US" sz="32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4858" y="2997989"/>
            <a:ext cx="53712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être</a:t>
            </a:r>
            <a:r>
              <a:rPr lang="en-US" sz="3200" dirty="0"/>
              <a:t> – to be (</a:t>
            </a:r>
            <a:r>
              <a:rPr lang="en-US" sz="3200" dirty="0" err="1"/>
              <a:t>été</a:t>
            </a:r>
            <a:r>
              <a:rPr lang="en-US" sz="32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4858" y="3469896"/>
            <a:ext cx="53712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mettre</a:t>
            </a:r>
            <a:r>
              <a:rPr lang="en-US" sz="3200" dirty="0"/>
              <a:t> – to put (</a:t>
            </a:r>
            <a:r>
              <a:rPr lang="en-US" sz="3200" dirty="0" err="1"/>
              <a:t>mis</a:t>
            </a:r>
            <a:r>
              <a:rPr lang="en-US" sz="32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4858" y="3962805"/>
            <a:ext cx="53712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prendre</a:t>
            </a:r>
            <a:r>
              <a:rPr lang="en-US" sz="3200" dirty="0"/>
              <a:t> – to take (</a:t>
            </a:r>
            <a:r>
              <a:rPr lang="en-US" sz="3200" dirty="0" err="1"/>
              <a:t>pris</a:t>
            </a:r>
            <a:r>
              <a:rPr lang="en-US" sz="32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4858" y="4479937"/>
            <a:ext cx="53712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offrir</a:t>
            </a:r>
            <a:r>
              <a:rPr lang="en-US" sz="3200" dirty="0"/>
              <a:t> – to offer (</a:t>
            </a:r>
            <a:r>
              <a:rPr lang="en-US" sz="3200" dirty="0" err="1"/>
              <a:t>offert</a:t>
            </a:r>
            <a:r>
              <a:rPr lang="en-US" sz="3200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6977" y="1456029"/>
            <a:ext cx="49419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écrire</a:t>
            </a:r>
            <a:r>
              <a:rPr lang="en-US" sz="3200" dirty="0"/>
              <a:t> – to write (</a:t>
            </a:r>
            <a:r>
              <a:rPr lang="en-US" sz="3200" dirty="0" err="1"/>
              <a:t>écrit</a:t>
            </a:r>
            <a:r>
              <a:rPr lang="en-US" sz="3200" dirty="0"/>
              <a:t>)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88557" y="778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28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avoir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3339" y="1788411"/>
            <a:ext cx="109330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200" dirty="0"/>
              <a:t>voir – to </a:t>
            </a:r>
            <a:r>
              <a:rPr lang="fr-FR" sz="3200" dirty="0" err="1"/>
              <a:t>see</a:t>
            </a:r>
            <a:endParaRPr lang="fr-FR" sz="3200" dirty="0"/>
          </a:p>
          <a:p>
            <a:pPr algn="ctr">
              <a:buNone/>
            </a:pPr>
            <a:endParaRPr lang="fr-FR" sz="3200" dirty="0"/>
          </a:p>
          <a:p>
            <a:pPr>
              <a:buNone/>
            </a:pPr>
            <a:r>
              <a:rPr lang="fr-FR" sz="3200" dirty="0"/>
              <a:t>			j’			nous</a:t>
            </a:r>
          </a:p>
          <a:p>
            <a:pPr>
              <a:buNone/>
            </a:pPr>
            <a:r>
              <a:rPr lang="fr-FR" sz="3200" dirty="0"/>
              <a:t>			tu			vous</a:t>
            </a:r>
          </a:p>
          <a:p>
            <a:pPr>
              <a:buNone/>
            </a:pPr>
            <a:r>
              <a:rPr lang="fr-FR" sz="3200" dirty="0"/>
              <a:t>		il, elle, on			 ils, elles</a:t>
            </a:r>
            <a:endParaRPr lang="en-US" sz="3200" dirty="0"/>
          </a:p>
          <a:p>
            <a:pPr>
              <a:buNone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14865" y="2796962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5865" y="2796961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vu</a:t>
            </a:r>
            <a:endParaRPr lang="fr-FR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794266" y="3257793"/>
            <a:ext cx="6603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8765" y="3254404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vu</a:t>
            </a:r>
            <a:endParaRPr lang="fr-FR" sz="32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146239" y="3736767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54665" y="3736767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vu</a:t>
            </a:r>
            <a:endParaRPr lang="fr-FR" sz="32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059978" y="2770894"/>
            <a:ext cx="1666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4015" y="2793573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vu</a:t>
            </a:r>
            <a:endParaRPr lang="fr-FR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059979" y="3225900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avez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33104" y="3231752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vu</a:t>
            </a:r>
            <a:endParaRPr lang="fr-FR" sz="32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7586430" y="3748658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19106" y="3748658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vu</a:t>
            </a:r>
            <a:endParaRPr lang="fr-FR" sz="3200" u="sng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9846" y="723106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31165" y="5062330"/>
            <a:ext cx="8004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Ex: </a:t>
            </a:r>
            <a:r>
              <a:rPr lang="fr-FR" sz="3200" dirty="0"/>
              <a:t>Tu as vu le nouveau film de Tom </a:t>
            </a:r>
            <a:r>
              <a:rPr lang="fr-FR" sz="3200" dirty="0" err="1"/>
              <a:t>Hanks</a:t>
            </a:r>
            <a:r>
              <a:rPr lang="fr-FR" sz="3200" dirty="0"/>
              <a:t>? – </a:t>
            </a:r>
          </a:p>
          <a:p>
            <a:r>
              <a:rPr lang="fr-FR" sz="3200" dirty="0"/>
              <a:t>       </a:t>
            </a:r>
            <a:r>
              <a:rPr lang="fr-FR" sz="3200" dirty="0" err="1"/>
              <a:t>Did</a:t>
            </a:r>
            <a:r>
              <a:rPr lang="fr-FR" sz="3200" dirty="0"/>
              <a:t>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dirty="0" err="1"/>
              <a:t>see</a:t>
            </a:r>
            <a:r>
              <a:rPr lang="fr-FR" sz="3200" dirty="0"/>
              <a:t> the new Tom </a:t>
            </a:r>
            <a:r>
              <a:rPr lang="fr-FR" sz="3200" dirty="0" err="1"/>
              <a:t>Hanks</a:t>
            </a:r>
            <a:r>
              <a:rPr lang="fr-FR" sz="3200" dirty="0"/>
              <a:t> film?</a:t>
            </a:r>
            <a:endParaRPr lang="en-US" sz="3200" dirty="0"/>
          </a:p>
        </p:txBody>
      </p:sp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7912" y="5104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8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avoir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3825" y="1788411"/>
            <a:ext cx="110390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200" dirty="0"/>
              <a:t>avoir – to have</a:t>
            </a:r>
          </a:p>
          <a:p>
            <a:pPr algn="ctr">
              <a:buNone/>
            </a:pPr>
            <a:endParaRPr lang="fr-FR" sz="3200" dirty="0"/>
          </a:p>
          <a:p>
            <a:pPr>
              <a:buNone/>
            </a:pPr>
            <a:r>
              <a:rPr lang="fr-FR" sz="3200" dirty="0"/>
              <a:t>			j’			nous</a:t>
            </a:r>
          </a:p>
          <a:p>
            <a:pPr>
              <a:buNone/>
            </a:pPr>
            <a:r>
              <a:rPr lang="fr-FR" sz="3200" dirty="0"/>
              <a:t>			tu			vous</a:t>
            </a:r>
          </a:p>
          <a:p>
            <a:pPr>
              <a:buNone/>
            </a:pPr>
            <a:r>
              <a:rPr lang="fr-FR" sz="3200" dirty="0"/>
              <a:t>		il, elle, on			 ils, elles</a:t>
            </a:r>
            <a:endParaRPr lang="en-US" sz="3200" dirty="0"/>
          </a:p>
          <a:p>
            <a:pPr>
              <a:buNone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14865" y="2796962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5865" y="2796961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eu</a:t>
            </a:r>
            <a:endParaRPr lang="fr-FR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794266" y="3257793"/>
            <a:ext cx="6603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8765" y="3254404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eu</a:t>
            </a:r>
            <a:endParaRPr lang="fr-FR" sz="32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146239" y="3736767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54665" y="3736767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eu</a:t>
            </a:r>
            <a:endParaRPr lang="fr-FR" sz="32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059978" y="2770894"/>
            <a:ext cx="1666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4015" y="2793573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eu</a:t>
            </a:r>
            <a:endParaRPr lang="fr-FR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059979" y="3225900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avez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33104" y="3231752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eu</a:t>
            </a:r>
            <a:endParaRPr lang="fr-FR" sz="32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7586430" y="3748658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19106" y="3748658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eu</a:t>
            </a:r>
            <a:endParaRPr lang="fr-FR" sz="3200" u="sng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95972" y="541338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02297" y="5062330"/>
            <a:ext cx="8666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Ex: </a:t>
            </a:r>
            <a:r>
              <a:rPr lang="fr-FR" sz="3200" dirty="0"/>
              <a:t>J’ai eu une mauvaise note à l’examen dernier. – </a:t>
            </a:r>
          </a:p>
          <a:p>
            <a:r>
              <a:rPr lang="fr-FR" sz="3200" dirty="0"/>
              <a:t>      I </a:t>
            </a:r>
            <a:r>
              <a:rPr lang="fr-FR" sz="3200" dirty="0" err="1"/>
              <a:t>had</a:t>
            </a:r>
            <a:r>
              <a:rPr lang="fr-FR" sz="3200" dirty="0"/>
              <a:t> a </a:t>
            </a:r>
            <a:r>
              <a:rPr lang="fr-FR" sz="3200" dirty="0" err="1"/>
              <a:t>bad</a:t>
            </a:r>
            <a:r>
              <a:rPr lang="fr-FR" sz="3200" dirty="0"/>
              <a:t> grade on the last test.</a:t>
            </a:r>
            <a:endParaRPr lang="en-US" sz="3200" dirty="0"/>
          </a:p>
        </p:txBody>
      </p:sp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4157" y="5062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91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737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828</Words>
  <Application>Microsoft Office PowerPoint</Application>
  <PresentationFormat>Widescreen</PresentationFormat>
  <Paragraphs>247</Paragraphs>
  <Slides>17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French 1 Honors</vt:lpstr>
      <vt:lpstr>Passé composé with avoir</vt:lpstr>
      <vt:lpstr>Passé composé with avoir</vt:lpstr>
      <vt:lpstr>Passé composé with avoir</vt:lpstr>
      <vt:lpstr>Passé composé with avoir</vt:lpstr>
      <vt:lpstr>Passé composé with avoir</vt:lpstr>
      <vt:lpstr>Passé composé with avoir</vt:lpstr>
      <vt:lpstr>Passé composé with avoir</vt:lpstr>
      <vt:lpstr>Passé composé with avoir</vt:lpstr>
      <vt:lpstr>Passé composé with avoir</vt:lpstr>
      <vt:lpstr>Words that indicate passé composé</vt:lpstr>
      <vt:lpstr>Passé composé with être</vt:lpstr>
      <vt:lpstr>Passé composé with être</vt:lpstr>
      <vt:lpstr>Passé composé with être</vt:lpstr>
      <vt:lpstr>Passé composé with être</vt:lpstr>
      <vt:lpstr>Passé composé with être</vt:lpstr>
      <vt:lpstr>Passé composé with être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1 Honors</dc:title>
  <dc:creator>MELISSA  HOPKINS</dc:creator>
  <cp:lastModifiedBy>MELISSA  HOPKINS</cp:lastModifiedBy>
  <cp:revision>10</cp:revision>
  <dcterms:created xsi:type="dcterms:W3CDTF">2020-05-18T21:45:49Z</dcterms:created>
  <dcterms:modified xsi:type="dcterms:W3CDTF">2020-05-18T22:04:31Z</dcterms:modified>
</cp:coreProperties>
</file>