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9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3" r:id="rId25"/>
    <p:sldId id="280" r:id="rId26"/>
    <p:sldId id="281" r:id="rId27"/>
    <p:sldId id="282" r:id="rId28"/>
    <p:sldId id="286" r:id="rId29"/>
    <p:sldId id="287" r:id="rId30"/>
    <p:sldId id="289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13" autoAdjust="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9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5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5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2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1DEA5-7B7F-0C44-8504-59F7501C2AF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E9BD-41B7-4C45-AB3E-7EAE8544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0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for File Folders</a:t>
            </a:r>
          </a:p>
        </p:txBody>
      </p:sp>
      <p:pic>
        <p:nvPicPr>
          <p:cNvPr id="4" name="Content Placeholder 3" descr="th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 r="28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116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IMPÉRATIF (COMMANDS)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17638"/>
            <a:ext cx="94488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USE THE TU,VOUS, AND NOUS FORMS - DROP THE S ON THE TU FORM OF ER VERBS.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PARLER	  	 FINIR	  	VENDRE	 	   AVOIR	  	ÊTRE	   SAVOIR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/>
              <a:t>PARLE		FINIS		VENDS	     	    AIES	    	SOIS	     SACHE</a:t>
            </a:r>
          </a:p>
          <a:p>
            <a:pPr marL="0" indent="0">
              <a:buNone/>
            </a:pPr>
            <a:r>
              <a:rPr lang="en-US" sz="2000" dirty="0"/>
              <a:t>PARLONS	FINISSONS	VENDONS    	   AYONS	    	SOYONS    SACHONS</a:t>
            </a:r>
          </a:p>
          <a:p>
            <a:pPr marL="0" indent="0">
              <a:buNone/>
            </a:pPr>
            <a:r>
              <a:rPr lang="en-US" sz="2000" dirty="0"/>
              <a:t>PARLEZ		FINISSEZ		VENDEZ	      	   AYEZ	    	SOYEZ	   SACHEZ	</a:t>
            </a:r>
          </a:p>
        </p:txBody>
      </p:sp>
    </p:spTree>
    <p:extLst>
      <p:ext uri="{BB962C8B-B14F-4D97-AF65-F5344CB8AC3E}">
        <p14:creationId xmlns:p14="http://schemas.microsoft.com/office/powerpoint/2010/main" val="33257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DISJUNCTIVE  </a:t>
            </a:r>
            <a:r>
              <a:rPr lang="en-US"/>
              <a:t>(Stress) 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je- </a:t>
            </a:r>
            <a:r>
              <a:rPr lang="en-US" dirty="0" err="1"/>
              <a:t>moi</a:t>
            </a:r>
            <a:r>
              <a:rPr lang="en-US" dirty="0"/>
              <a:t>		nous- nous				Use</a:t>
            </a:r>
          </a:p>
          <a:p>
            <a:pPr marL="0" indent="0">
              <a:buNone/>
            </a:pPr>
            <a:r>
              <a:rPr lang="en-US" dirty="0" err="1"/>
              <a:t>tu-toi</a:t>
            </a:r>
            <a:r>
              <a:rPr lang="en-US" dirty="0"/>
              <a:t>		</a:t>
            </a:r>
            <a:r>
              <a:rPr lang="en-US" dirty="0" err="1"/>
              <a:t>vous-vous</a:t>
            </a:r>
            <a:r>
              <a:rPr lang="en-US" sz="2000" dirty="0"/>
              <a:t>		1.  After </a:t>
            </a:r>
            <a:r>
              <a:rPr lang="en-US" sz="2000" dirty="0" err="1"/>
              <a:t>c’est</a:t>
            </a:r>
            <a:r>
              <a:rPr lang="en-US" sz="2000" dirty="0"/>
              <a:t> or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sont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- </a:t>
            </a:r>
            <a:r>
              <a:rPr lang="en-US" dirty="0" err="1"/>
              <a:t>lui</a:t>
            </a:r>
            <a:r>
              <a:rPr lang="en-US" dirty="0"/>
              <a:t>			</a:t>
            </a:r>
            <a:r>
              <a:rPr lang="en-US" dirty="0" err="1"/>
              <a:t>ils</a:t>
            </a:r>
            <a:r>
              <a:rPr lang="en-US" dirty="0"/>
              <a:t>- </a:t>
            </a:r>
            <a:r>
              <a:rPr lang="en-US" dirty="0" err="1"/>
              <a:t>eux</a:t>
            </a:r>
            <a:r>
              <a:rPr lang="en-US" dirty="0"/>
              <a:t>		     </a:t>
            </a:r>
            <a:r>
              <a:rPr lang="en-US" sz="2000" dirty="0"/>
              <a:t>2. as </a:t>
            </a:r>
            <a:r>
              <a:rPr lang="en-US" sz="2000" dirty="0" err="1"/>
              <a:t>subj</a:t>
            </a:r>
            <a:r>
              <a:rPr lang="en-US" sz="2000" dirty="0"/>
              <a:t> </a:t>
            </a:r>
            <a:r>
              <a:rPr lang="en-US" sz="2000" dirty="0" err="1"/>
              <a:t>pn</a:t>
            </a:r>
            <a:r>
              <a:rPr lang="en-US" sz="2000" dirty="0"/>
              <a:t>.  - Jean et </a:t>
            </a:r>
            <a:r>
              <a:rPr lang="en-US" sz="2000" dirty="0" err="1"/>
              <a:t>moi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elle-elle</a:t>
            </a:r>
            <a:r>
              <a:rPr lang="en-US" dirty="0"/>
              <a:t>		</a:t>
            </a:r>
            <a:r>
              <a:rPr lang="en-US" dirty="0" err="1"/>
              <a:t>elles-elles</a:t>
            </a:r>
            <a:r>
              <a:rPr lang="en-US" dirty="0"/>
              <a:t>		</a:t>
            </a:r>
            <a:r>
              <a:rPr lang="en-US" sz="2000" dirty="0"/>
              <a:t>3.  after prep-  après </a:t>
            </a:r>
            <a:r>
              <a:rPr lang="en-US" sz="2000" dirty="0" err="1"/>
              <a:t>moi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				4.  for emphasis:  </a:t>
            </a:r>
            <a:r>
              <a:rPr lang="en-US" sz="2000" dirty="0" err="1"/>
              <a:t>Moi</a:t>
            </a:r>
            <a:r>
              <a:rPr lang="en-US" sz="2000" dirty="0"/>
              <a:t>, je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				5.  alone (when there is no verb)</a:t>
            </a:r>
          </a:p>
          <a:p>
            <a:pPr marL="0" indent="0">
              <a:buNone/>
            </a:pPr>
            <a:r>
              <a:rPr lang="en-US" sz="2000" dirty="0"/>
              <a:t>										ex:  pas </a:t>
            </a:r>
            <a:r>
              <a:rPr lang="en-US" sz="2000" dirty="0" err="1"/>
              <a:t>moi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81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Pourquoi</a:t>
            </a:r>
            <a:r>
              <a:rPr lang="en-US" sz="2000" dirty="0"/>
              <a:t> - why</a:t>
            </a:r>
          </a:p>
          <a:p>
            <a:r>
              <a:rPr lang="en-US" sz="2000" dirty="0"/>
              <a:t>Qui- who whom</a:t>
            </a:r>
          </a:p>
          <a:p>
            <a:r>
              <a:rPr lang="en-US" sz="2000" dirty="0" err="1"/>
              <a:t>Combien</a:t>
            </a:r>
            <a:r>
              <a:rPr lang="en-US" sz="2000" dirty="0"/>
              <a:t>- how many/ how much    </a:t>
            </a:r>
          </a:p>
          <a:p>
            <a:r>
              <a:rPr lang="en-US" sz="2000" dirty="0"/>
              <a:t>Comment- how (what)			use before </a:t>
            </a:r>
            <a:r>
              <a:rPr lang="en-US" sz="2000" dirty="0" err="1"/>
              <a:t>est-ce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or with inversion</a:t>
            </a:r>
          </a:p>
          <a:p>
            <a:r>
              <a:rPr lang="en-US" sz="2000" dirty="0"/>
              <a:t>Quoi- what (alone)-</a:t>
            </a:r>
          </a:p>
          <a:p>
            <a:r>
              <a:rPr lang="en-US" sz="2000" dirty="0" err="1"/>
              <a:t>Quand</a:t>
            </a:r>
            <a:r>
              <a:rPr lang="en-US" sz="2000" dirty="0"/>
              <a:t>- when</a:t>
            </a:r>
          </a:p>
          <a:p>
            <a:r>
              <a:rPr lang="en-US" sz="2000" dirty="0" err="1"/>
              <a:t>Quel</a:t>
            </a:r>
            <a:r>
              <a:rPr lang="en-US" sz="2000" dirty="0"/>
              <a:t>, </a:t>
            </a:r>
            <a:r>
              <a:rPr lang="en-US" sz="2000" dirty="0" err="1"/>
              <a:t>etc</a:t>
            </a:r>
            <a:r>
              <a:rPr lang="en-US" sz="2000" dirty="0"/>
              <a:t>  which, what</a:t>
            </a:r>
          </a:p>
          <a:p>
            <a:r>
              <a:rPr lang="en-US" sz="2000" dirty="0" err="1"/>
              <a:t>Où</a:t>
            </a:r>
            <a:r>
              <a:rPr lang="en-US" sz="2000" dirty="0"/>
              <a:t>- where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Examples:  </a:t>
            </a:r>
            <a:r>
              <a:rPr lang="en-US" sz="2000" dirty="0" err="1"/>
              <a:t>Pourquoi</a:t>
            </a:r>
            <a:r>
              <a:rPr lang="en-US" sz="2000" dirty="0"/>
              <a:t> </a:t>
            </a:r>
            <a:r>
              <a:rPr lang="en-US" sz="2000" dirty="0" err="1"/>
              <a:t>est-ce</a:t>
            </a:r>
            <a:r>
              <a:rPr lang="en-US" sz="2000" dirty="0"/>
              <a:t> que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parles</a:t>
            </a:r>
            <a:r>
              <a:rPr lang="en-US" sz="2000" dirty="0"/>
              <a:t> </a:t>
            </a:r>
            <a:r>
              <a:rPr lang="en-US" sz="2000" dirty="0" err="1"/>
              <a:t>français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		    </a:t>
            </a:r>
            <a:r>
              <a:rPr lang="en-US" sz="2000" dirty="0" err="1"/>
              <a:t>Pourquoi</a:t>
            </a:r>
            <a:r>
              <a:rPr lang="en-US" sz="2000" dirty="0"/>
              <a:t> </a:t>
            </a:r>
            <a:r>
              <a:rPr lang="en-US" sz="2000" dirty="0" err="1"/>
              <a:t>parles-tu</a:t>
            </a:r>
            <a:r>
              <a:rPr lang="en-US" sz="2000" dirty="0"/>
              <a:t> </a:t>
            </a:r>
            <a:r>
              <a:rPr lang="en-US" sz="2000" dirty="0" err="1"/>
              <a:t>français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		    </a:t>
            </a:r>
            <a:r>
              <a:rPr lang="en-US" sz="2000" dirty="0" err="1"/>
              <a:t>Pourquoi</a:t>
            </a:r>
            <a:r>
              <a:rPr lang="en-US" sz="2000" dirty="0"/>
              <a:t> </a:t>
            </a:r>
            <a:r>
              <a:rPr lang="en-US" sz="2000" dirty="0" err="1"/>
              <a:t>est-ce</a:t>
            </a:r>
            <a:r>
              <a:rPr lang="en-US" sz="2000" dirty="0"/>
              <a:t> que Marie a </a:t>
            </a:r>
            <a:r>
              <a:rPr lang="en-US" sz="2000" dirty="0" err="1"/>
              <a:t>parl</a:t>
            </a:r>
            <a:r>
              <a:rPr lang="fr-FR" sz="2000" dirty="0"/>
              <a:t>é</a:t>
            </a:r>
            <a:r>
              <a:rPr lang="en-US" sz="2000" dirty="0"/>
              <a:t>?  </a:t>
            </a:r>
            <a:r>
              <a:rPr lang="en-US" sz="2000" dirty="0" err="1"/>
              <a:t>Pourquoi</a:t>
            </a:r>
            <a:r>
              <a:rPr lang="en-US" sz="2000" dirty="0"/>
              <a:t> Marie a-t-</a:t>
            </a:r>
            <a:r>
              <a:rPr lang="en-US" sz="2000" dirty="0" err="1"/>
              <a:t>elle</a:t>
            </a:r>
            <a:r>
              <a:rPr lang="en-US" sz="2000" dirty="0"/>
              <a:t> </a:t>
            </a:r>
            <a:r>
              <a:rPr lang="en-US" sz="2000" dirty="0" err="1"/>
              <a:t>parle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01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Composé</a:t>
            </a:r>
            <a:r>
              <a:rPr lang="en-US" dirty="0"/>
              <a:t>  (past action tense)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779565" cy="5016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Use the present of </a:t>
            </a:r>
            <a:r>
              <a:rPr lang="en-US" sz="2000" dirty="0" err="1"/>
              <a:t>avoir</a:t>
            </a:r>
            <a:r>
              <a:rPr lang="en-US" sz="2000" dirty="0"/>
              <a:t> or </a:t>
            </a:r>
            <a:r>
              <a:rPr lang="en-US" sz="2000" dirty="0" err="1"/>
              <a:t>être</a:t>
            </a:r>
            <a:r>
              <a:rPr lang="en-US" sz="2000" dirty="0"/>
              <a:t> plus the past participle( P.P)					</a:t>
            </a:r>
          </a:p>
          <a:p>
            <a:pPr marL="0" indent="0">
              <a:buNone/>
            </a:pPr>
            <a:r>
              <a:rPr lang="en-US" sz="2000" dirty="0"/>
              <a:t>	ER		IR		RE</a:t>
            </a:r>
          </a:p>
          <a:p>
            <a:pPr marL="0" indent="0">
              <a:buNone/>
            </a:pPr>
            <a:r>
              <a:rPr lang="en-US" sz="2000" dirty="0"/>
              <a:t>	é		-I		-u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Irregular verbs in the PC.</a:t>
            </a:r>
          </a:p>
          <a:p>
            <a:pPr marL="0" indent="0">
              <a:buNone/>
            </a:pPr>
            <a:r>
              <a:rPr lang="en-US" sz="2000" dirty="0" err="1"/>
              <a:t>avoir-eu</a:t>
            </a:r>
            <a:r>
              <a:rPr lang="en-US" sz="2000" dirty="0"/>
              <a:t>			</a:t>
            </a:r>
            <a:r>
              <a:rPr lang="en-US" sz="2000" dirty="0" err="1"/>
              <a:t>pouvoir</a:t>
            </a:r>
            <a:r>
              <a:rPr lang="en-US" sz="2000" dirty="0"/>
              <a:t>- </a:t>
            </a:r>
            <a:r>
              <a:rPr lang="en-US" sz="2000" dirty="0" err="1"/>
              <a:t>pu</a:t>
            </a:r>
            <a:r>
              <a:rPr lang="en-US" sz="2000" dirty="0"/>
              <a:t>			</a:t>
            </a:r>
            <a:r>
              <a:rPr lang="en-US" sz="2000" dirty="0" err="1"/>
              <a:t>prendre</a:t>
            </a:r>
            <a:r>
              <a:rPr lang="en-US" sz="2000" dirty="0"/>
              <a:t>- </a:t>
            </a:r>
            <a:r>
              <a:rPr lang="en-US" sz="2000" dirty="0" err="1"/>
              <a:t>pris</a:t>
            </a:r>
            <a:r>
              <a:rPr lang="en-US" sz="2000" dirty="0"/>
              <a:t>		</a:t>
            </a:r>
            <a:r>
              <a:rPr lang="en-US" sz="2000" dirty="0" err="1"/>
              <a:t>écrire</a:t>
            </a:r>
            <a:r>
              <a:rPr lang="en-US" sz="2000" dirty="0"/>
              <a:t>- </a:t>
            </a:r>
            <a:r>
              <a:rPr lang="en-US" sz="2000" dirty="0" err="1"/>
              <a:t>écrit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être</a:t>
            </a:r>
            <a:r>
              <a:rPr lang="en-US" sz="2000" dirty="0"/>
              <a:t>- </a:t>
            </a:r>
            <a:r>
              <a:rPr lang="en-US" sz="2000" dirty="0" err="1"/>
              <a:t>été</a:t>
            </a:r>
            <a:r>
              <a:rPr lang="en-US" sz="2000" dirty="0"/>
              <a:t>			</a:t>
            </a:r>
            <a:r>
              <a:rPr lang="en-US" sz="2000" dirty="0" err="1"/>
              <a:t>vouloir</a:t>
            </a:r>
            <a:r>
              <a:rPr lang="en-US" sz="2000" dirty="0"/>
              <a:t>- </a:t>
            </a:r>
            <a:r>
              <a:rPr lang="en-US" sz="2000" dirty="0" err="1"/>
              <a:t>voulu</a:t>
            </a:r>
            <a:r>
              <a:rPr lang="en-US" sz="2000" dirty="0"/>
              <a:t>		</a:t>
            </a:r>
            <a:r>
              <a:rPr lang="en-US" sz="2000" dirty="0" err="1"/>
              <a:t>boire-bu</a:t>
            </a:r>
            <a:r>
              <a:rPr lang="en-US" sz="2000" dirty="0"/>
              <a:t>			dire-</a:t>
            </a:r>
            <a:r>
              <a:rPr lang="en-US" sz="2000" dirty="0" err="1"/>
              <a:t>dit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faire- fait		 lire-</a:t>
            </a:r>
            <a:r>
              <a:rPr lang="en-US" sz="2000" dirty="0" err="1"/>
              <a:t>lu</a:t>
            </a:r>
            <a:r>
              <a:rPr lang="en-US" sz="2000" dirty="0"/>
              <a:t>				</a:t>
            </a:r>
            <a:r>
              <a:rPr lang="en-US" sz="2000" dirty="0" err="1"/>
              <a:t>mettre-mis</a:t>
            </a:r>
            <a:r>
              <a:rPr lang="en-US" sz="2000" dirty="0"/>
              <a:t>		</a:t>
            </a:r>
            <a:r>
              <a:rPr lang="en-US" sz="2000" dirty="0" err="1"/>
              <a:t>comprendre</a:t>
            </a:r>
            <a:r>
              <a:rPr lang="en-US" sz="2000" dirty="0"/>
              <a:t>- </a:t>
            </a:r>
            <a:r>
              <a:rPr lang="en-US" sz="2000" dirty="0" err="1"/>
              <a:t>compris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81576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06"/>
            <a:ext cx="8229600" cy="5052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Verbs that take </a:t>
            </a:r>
            <a:r>
              <a:rPr lang="en-US" sz="1800" dirty="0" err="1"/>
              <a:t>être</a:t>
            </a:r>
            <a:r>
              <a:rPr lang="en-US" sz="1800" dirty="0"/>
              <a:t> instead of </a:t>
            </a:r>
            <a:r>
              <a:rPr lang="en-US" sz="1800" dirty="0" err="1"/>
              <a:t>avoir</a:t>
            </a:r>
            <a:r>
              <a:rPr lang="en-US" sz="1800" dirty="0"/>
              <a:t>  - Make the PP agree with the subject ****</a:t>
            </a:r>
          </a:p>
          <a:p>
            <a:pPr marL="0" indent="0">
              <a:buNone/>
            </a:pPr>
            <a:r>
              <a:rPr lang="en-US" sz="1800" dirty="0"/>
              <a:t>D- </a:t>
            </a:r>
            <a:r>
              <a:rPr lang="en-US" sz="1800" dirty="0" err="1"/>
              <a:t>devenir</a:t>
            </a:r>
            <a:r>
              <a:rPr lang="en-US" sz="1800" dirty="0"/>
              <a:t>- to become- </a:t>
            </a:r>
            <a:r>
              <a:rPr lang="en-US" sz="1800" dirty="0" err="1"/>
              <a:t>devenu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R- </a:t>
            </a:r>
            <a:r>
              <a:rPr lang="en-US" sz="1800" dirty="0" err="1"/>
              <a:t>revenir</a:t>
            </a:r>
            <a:r>
              <a:rPr lang="en-US" sz="1800" dirty="0"/>
              <a:t>- to come again- </a:t>
            </a:r>
            <a:r>
              <a:rPr lang="en-US" sz="1800" dirty="0" err="1"/>
              <a:t>revenu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&amp;</a:t>
            </a:r>
          </a:p>
          <a:p>
            <a:pPr marL="0" indent="0">
              <a:buNone/>
            </a:pPr>
            <a:r>
              <a:rPr lang="en-US" sz="1800" dirty="0"/>
              <a:t>M- </a:t>
            </a:r>
            <a:r>
              <a:rPr lang="en-US" sz="1800" dirty="0" err="1"/>
              <a:t>mourir</a:t>
            </a:r>
            <a:r>
              <a:rPr lang="en-US" sz="1800" dirty="0"/>
              <a:t>- to die- mort				Clue words – when to use P.C.</a:t>
            </a:r>
          </a:p>
          <a:p>
            <a:pPr marL="0" indent="0">
              <a:buNone/>
            </a:pPr>
            <a:r>
              <a:rPr lang="en-US" sz="1800" dirty="0"/>
              <a:t>R- </a:t>
            </a:r>
            <a:r>
              <a:rPr lang="en-US" sz="1800" dirty="0" err="1"/>
              <a:t>rester</a:t>
            </a:r>
            <a:r>
              <a:rPr lang="en-US" sz="1800" dirty="0"/>
              <a:t>- to stay- </a:t>
            </a:r>
            <a:r>
              <a:rPr lang="en-US" sz="1800" dirty="0" err="1"/>
              <a:t>resté</a:t>
            </a:r>
            <a:r>
              <a:rPr lang="en-US" sz="1800" dirty="0"/>
              <a:t>				</a:t>
            </a:r>
            <a:r>
              <a:rPr lang="en-US" sz="1800" dirty="0" err="1"/>
              <a:t>Hier</a:t>
            </a:r>
            <a:r>
              <a:rPr lang="en-US" sz="1800" dirty="0"/>
              <a:t>- yesterday</a:t>
            </a:r>
          </a:p>
          <a:p>
            <a:pPr marL="0" indent="0">
              <a:buNone/>
            </a:pPr>
            <a:r>
              <a:rPr lang="en-US" sz="1800" dirty="0"/>
              <a:t>S- </a:t>
            </a:r>
            <a:r>
              <a:rPr lang="en-US" sz="1800" dirty="0" err="1"/>
              <a:t>sortir</a:t>
            </a:r>
            <a:r>
              <a:rPr lang="en-US" sz="1800" dirty="0"/>
              <a:t>- to go out- </a:t>
            </a:r>
            <a:r>
              <a:rPr lang="en-US" sz="1800" dirty="0" err="1"/>
              <a:t>sorti</a:t>
            </a:r>
            <a:r>
              <a:rPr lang="en-US" sz="1800" dirty="0"/>
              <a:t>				à 6h = at 6:00</a:t>
            </a:r>
          </a:p>
          <a:p>
            <a:pPr marL="0" indent="0">
              <a:buNone/>
            </a:pPr>
            <a:r>
              <a:rPr lang="en-US" sz="1800" dirty="0"/>
              <a:t>V-</a:t>
            </a:r>
            <a:r>
              <a:rPr lang="en-US" sz="1800" dirty="0" err="1"/>
              <a:t>venir</a:t>
            </a:r>
            <a:r>
              <a:rPr lang="en-US" sz="1800" dirty="0"/>
              <a:t> to come- </a:t>
            </a:r>
            <a:r>
              <a:rPr lang="en-US" sz="1800" dirty="0" err="1"/>
              <a:t>venu</a:t>
            </a:r>
            <a:r>
              <a:rPr lang="en-US" sz="1800" dirty="0"/>
              <a:t>				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fois</a:t>
            </a:r>
            <a:r>
              <a:rPr lang="en-US" sz="1800" dirty="0"/>
              <a:t>- one time</a:t>
            </a:r>
          </a:p>
          <a:p>
            <a:pPr marL="0" indent="0">
              <a:buNone/>
            </a:pPr>
            <a:r>
              <a:rPr lang="en-US" sz="1800" dirty="0"/>
              <a:t>A- </a:t>
            </a:r>
            <a:r>
              <a:rPr lang="en-US" sz="1800" dirty="0" err="1"/>
              <a:t>aller</a:t>
            </a:r>
            <a:r>
              <a:rPr lang="en-US" sz="1800" dirty="0"/>
              <a:t>- to go- </a:t>
            </a:r>
            <a:r>
              <a:rPr lang="en-US" sz="1800" dirty="0" err="1"/>
              <a:t>allé</a:t>
            </a:r>
            <a:r>
              <a:rPr lang="en-US" sz="1800" dirty="0"/>
              <a:t>					</a:t>
            </a:r>
          </a:p>
          <a:p>
            <a:pPr marL="0" indent="0">
              <a:buNone/>
            </a:pPr>
            <a:r>
              <a:rPr lang="en-US" sz="1800" dirty="0"/>
              <a:t>N- </a:t>
            </a:r>
            <a:r>
              <a:rPr lang="en-US" sz="1800" dirty="0" err="1"/>
              <a:t>naître</a:t>
            </a:r>
            <a:r>
              <a:rPr lang="en-US" sz="1800" dirty="0"/>
              <a:t>- to be born- né				</a:t>
            </a:r>
          </a:p>
          <a:p>
            <a:pPr marL="0" indent="0">
              <a:buNone/>
            </a:pPr>
            <a:r>
              <a:rPr lang="en-US" sz="1800" dirty="0"/>
              <a:t>D-</a:t>
            </a:r>
            <a:r>
              <a:rPr lang="en-US" sz="1800" dirty="0" err="1"/>
              <a:t>descendre</a:t>
            </a:r>
            <a:r>
              <a:rPr lang="en-US" sz="1800" dirty="0"/>
              <a:t>- to go down- </a:t>
            </a:r>
            <a:r>
              <a:rPr lang="en-US" sz="1800" dirty="0" err="1"/>
              <a:t>descendu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E- </a:t>
            </a:r>
            <a:r>
              <a:rPr lang="en-US" sz="1800" dirty="0" err="1"/>
              <a:t>entrer</a:t>
            </a:r>
            <a:r>
              <a:rPr lang="en-US" sz="1800" dirty="0"/>
              <a:t>- to enter- </a:t>
            </a:r>
            <a:r>
              <a:rPr lang="en-US" sz="1800" dirty="0" err="1"/>
              <a:t>entré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R-</a:t>
            </a:r>
            <a:r>
              <a:rPr lang="en-US" sz="1800" dirty="0" err="1"/>
              <a:t>rentrer</a:t>
            </a:r>
            <a:r>
              <a:rPr lang="en-US" sz="1800" dirty="0"/>
              <a:t>- to return- </a:t>
            </a:r>
            <a:r>
              <a:rPr lang="en-US" sz="1800" dirty="0" err="1"/>
              <a:t>rentré</a:t>
            </a: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/>
              <a:t>T- </a:t>
            </a:r>
            <a:r>
              <a:rPr lang="en-US" sz="1800" dirty="0" err="1"/>
              <a:t>tomber</a:t>
            </a:r>
            <a:r>
              <a:rPr lang="en-US" sz="1800" dirty="0"/>
              <a:t>-  to fall- </a:t>
            </a:r>
            <a:r>
              <a:rPr lang="en-US" sz="1800" dirty="0" err="1"/>
              <a:t>tombé</a:t>
            </a:r>
            <a:r>
              <a:rPr lang="en-US" sz="1800" dirty="0"/>
              <a:t>		Definitions of PC-  I have spoken, I did speak, I spoke</a:t>
            </a:r>
          </a:p>
          <a:p>
            <a:pPr marL="0" indent="0">
              <a:buNone/>
            </a:pPr>
            <a:r>
              <a:rPr lang="en-US" sz="1800" dirty="0"/>
              <a:t>R- </a:t>
            </a:r>
            <a:r>
              <a:rPr lang="en-US" sz="1800" dirty="0" err="1"/>
              <a:t>retourner</a:t>
            </a:r>
            <a:r>
              <a:rPr lang="en-US" sz="1800" dirty="0"/>
              <a:t>- to return- </a:t>
            </a:r>
            <a:r>
              <a:rPr lang="en-US" sz="1800" dirty="0" err="1"/>
              <a:t>retourné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A-arriver-to arrive- </a:t>
            </a:r>
            <a:r>
              <a:rPr lang="en-US" sz="1800" dirty="0" err="1"/>
              <a:t>arrivé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M- </a:t>
            </a:r>
            <a:r>
              <a:rPr lang="en-US" sz="1800" dirty="0" err="1"/>
              <a:t>monter</a:t>
            </a:r>
            <a:r>
              <a:rPr lang="en-US" sz="1800" dirty="0"/>
              <a:t>- to climb- </a:t>
            </a:r>
            <a:r>
              <a:rPr lang="en-US" sz="1800" dirty="0" err="1"/>
              <a:t>monté</a:t>
            </a:r>
            <a:r>
              <a:rPr lang="en-US" sz="1800" dirty="0"/>
              <a:t>			**** If Pc is used with </a:t>
            </a:r>
            <a:r>
              <a:rPr lang="en-US" sz="1800" dirty="0" err="1"/>
              <a:t>avoir</a:t>
            </a:r>
            <a:r>
              <a:rPr lang="en-US" sz="1800" dirty="0"/>
              <a:t>, </a:t>
            </a:r>
            <a:r>
              <a:rPr lang="en-US" sz="1800" dirty="0" err="1"/>
              <a:t>th</a:t>
            </a:r>
            <a:r>
              <a:rPr lang="en-US" sz="1800" dirty="0"/>
              <a:t> past participle</a:t>
            </a:r>
          </a:p>
          <a:p>
            <a:pPr marL="0" indent="0">
              <a:buNone/>
            </a:pPr>
            <a:r>
              <a:rPr lang="en-US" sz="1800" dirty="0"/>
              <a:t>P- </a:t>
            </a:r>
            <a:r>
              <a:rPr lang="en-US" sz="1800" dirty="0" err="1"/>
              <a:t>partir</a:t>
            </a:r>
            <a:r>
              <a:rPr lang="en-US" sz="1800" dirty="0"/>
              <a:t>- to leave- </a:t>
            </a:r>
            <a:r>
              <a:rPr lang="en-US" sz="1800" dirty="0" err="1"/>
              <a:t>parti</a:t>
            </a:r>
            <a:r>
              <a:rPr lang="en-US" sz="1800" dirty="0"/>
              <a:t>					agrees with preceding </a:t>
            </a:r>
            <a:r>
              <a:rPr lang="en-US" sz="1800" dirty="0" err="1"/>
              <a:t>d.o</a:t>
            </a:r>
            <a:r>
              <a:rPr lang="en-US" sz="1800" dirty="0"/>
              <a:t>.   </a:t>
            </a:r>
          </a:p>
          <a:p>
            <a:pPr marL="0" indent="0">
              <a:buNone/>
            </a:pPr>
            <a:r>
              <a:rPr lang="fr-FR" sz="1800" dirty="0"/>
              <a:t>									</a:t>
            </a:r>
            <a:r>
              <a:rPr lang="en-US" sz="1800" dirty="0" err="1"/>
              <a:t>J’ai</a:t>
            </a:r>
            <a:r>
              <a:rPr lang="en-US" sz="1800" dirty="0"/>
              <a:t> vu la fleur-   Je </a:t>
            </a:r>
            <a:r>
              <a:rPr lang="en-US" sz="1800" dirty="0" err="1"/>
              <a:t>l’ai</a:t>
            </a:r>
            <a:r>
              <a:rPr lang="en-US" sz="1800" dirty="0"/>
              <a:t> </a:t>
            </a:r>
            <a:r>
              <a:rPr lang="en-US" sz="1800" dirty="0" err="1"/>
              <a:t>vue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916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5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IMPARFAIT (PAST TENSE-DESCRIPTIVE)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565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FORM THE IMPERFECT- TAKE THE ONS ENDING OFF</a:t>
            </a:r>
          </a:p>
          <a:p>
            <a:pPr marL="0" indent="0">
              <a:buNone/>
            </a:pPr>
            <a:r>
              <a:rPr lang="en-US" sz="2800" dirty="0"/>
              <a:t>THE NOUS FORM OF THE PRESENT TENSE VERB- AND ADD THE FOLLOWING ENDINGS:</a:t>
            </a:r>
          </a:p>
          <a:p>
            <a:pPr marL="0" indent="0">
              <a:buNone/>
            </a:pPr>
            <a:r>
              <a:rPr lang="en-US" sz="2800" dirty="0"/>
              <a:t>					AIS	IONS</a:t>
            </a:r>
          </a:p>
          <a:p>
            <a:pPr marL="0" indent="0">
              <a:buNone/>
            </a:pPr>
            <a:r>
              <a:rPr lang="en-US" sz="2800" dirty="0"/>
              <a:t>					AIS	IEZ</a:t>
            </a:r>
          </a:p>
          <a:p>
            <a:pPr marL="0" indent="0">
              <a:buNone/>
            </a:pPr>
            <a:r>
              <a:rPr lang="en-US" sz="2800" dirty="0"/>
              <a:t>					AIT	AIENT</a:t>
            </a:r>
          </a:p>
          <a:p>
            <a:pPr marL="0" indent="0">
              <a:buNone/>
            </a:pPr>
            <a:r>
              <a:rPr lang="en-US" sz="2800" dirty="0"/>
              <a:t>3 DEFINITIONS OF IMPERFECT:  I WAS SPEAKING,</a:t>
            </a:r>
          </a:p>
          <a:p>
            <a:pPr marL="0" indent="0">
              <a:buNone/>
            </a:pPr>
            <a:r>
              <a:rPr lang="en-US" sz="2800" dirty="0"/>
              <a:t>			I USED TO SPEAK, I SPOKE</a:t>
            </a:r>
          </a:p>
          <a:p>
            <a:pPr marL="0" indent="0">
              <a:buNone/>
            </a:pPr>
            <a:r>
              <a:rPr lang="en-US" sz="2000" dirty="0"/>
              <a:t>CLUE WORDS:  WHEN TO USE IMP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1800" dirty="0" err="1"/>
              <a:t>toujours</a:t>
            </a:r>
            <a:r>
              <a:rPr lang="en-US" sz="1800" dirty="0"/>
              <a:t>- always				porter- to wear			</a:t>
            </a:r>
            <a:r>
              <a:rPr lang="en-US" sz="1800" dirty="0" err="1"/>
              <a:t>avoir</a:t>
            </a:r>
            <a:r>
              <a:rPr lang="en-US" sz="1800" dirty="0"/>
              <a:t> and </a:t>
            </a:r>
            <a:r>
              <a:rPr lang="en-US" sz="1800" dirty="0" err="1"/>
              <a:t>être</a:t>
            </a:r>
            <a:r>
              <a:rPr lang="en-US" sz="1800" dirty="0"/>
              <a:t>-</a:t>
            </a:r>
          </a:p>
          <a:p>
            <a:pPr marL="0" indent="0">
              <a:buNone/>
            </a:pPr>
            <a:r>
              <a:rPr lang="en-US" sz="1800" dirty="0" err="1"/>
              <a:t>souvent</a:t>
            </a:r>
            <a:r>
              <a:rPr lang="en-US" sz="1800" dirty="0"/>
              <a:t>- often					faire- with weather		    when describing things</a:t>
            </a:r>
          </a:p>
          <a:p>
            <a:pPr marL="0" indent="0">
              <a:buNone/>
            </a:pPr>
            <a:r>
              <a:rPr lang="en-US" sz="1800" dirty="0"/>
              <a:t>tout le temps- all the time		</a:t>
            </a:r>
            <a:r>
              <a:rPr lang="en-US" sz="1800" dirty="0" err="1"/>
              <a:t>tous</a:t>
            </a:r>
            <a:r>
              <a:rPr lang="en-US" sz="1800" dirty="0"/>
              <a:t> les </a:t>
            </a:r>
            <a:r>
              <a:rPr lang="en-US" sz="1800" dirty="0" err="1"/>
              <a:t>jours</a:t>
            </a:r>
            <a:r>
              <a:rPr lang="en-US" sz="1800" dirty="0"/>
              <a:t>- every day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067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PQP- PLUS QUE PARFAIT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TAKE THE IMPERFECT OF AVOIR OR ETRE (DR. AND MRS.</a:t>
            </a:r>
          </a:p>
          <a:p>
            <a:pPr marL="0" indent="0">
              <a:buNone/>
            </a:pPr>
            <a:r>
              <a:rPr lang="en-US" sz="2000" dirty="0"/>
              <a:t> VANDERTRAMP)  AND ADD THE PP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MEANS:  I HAD SPOKEN;  I HAD GONE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J’AVAIS PARLÉ					J’ÉTAIS ALLÉ (E)	</a:t>
            </a:r>
          </a:p>
          <a:p>
            <a:pPr marL="0" indent="0">
              <a:buNone/>
            </a:pPr>
            <a:r>
              <a:rPr lang="en-US" sz="2000" dirty="0"/>
              <a:t>TU AVAIS PARLÉ					TU ÉTAIS ALLÉ (E)	</a:t>
            </a:r>
          </a:p>
          <a:p>
            <a:pPr marL="0" indent="0">
              <a:buNone/>
            </a:pPr>
            <a:r>
              <a:rPr lang="en-US" sz="2000" dirty="0"/>
              <a:t>IL AVAIT PARLÉ					IL ÉTAIT ALLÉ,  ELLE ÉTAIT ALLÉE</a:t>
            </a:r>
          </a:p>
          <a:p>
            <a:pPr marL="0" indent="0">
              <a:buNone/>
            </a:pPr>
            <a:r>
              <a:rPr lang="en-US" sz="2000" dirty="0"/>
              <a:t>NOUS AVIONS PARLÉ				NOUS ÉTIONS ALLÉS (ES)</a:t>
            </a:r>
          </a:p>
          <a:p>
            <a:pPr marL="0" indent="0">
              <a:buNone/>
            </a:pPr>
            <a:r>
              <a:rPr lang="en-US" sz="2000" dirty="0"/>
              <a:t>VOUS AVIEZ PARLÉ				VOUS ÉTIEZ ALLÉ (E) (S) 		</a:t>
            </a:r>
          </a:p>
          <a:p>
            <a:pPr marL="0" indent="0">
              <a:buNone/>
            </a:pPr>
            <a:r>
              <a:rPr lang="en-US" sz="2000" dirty="0"/>
              <a:t>ILS AVAIENT PARLÉ				ILS ÉTAIENT ALLÉS; ELLES ÉTAIENT ALLÉES</a:t>
            </a:r>
          </a:p>
        </p:txBody>
      </p:sp>
    </p:spTree>
    <p:extLst>
      <p:ext uri="{BB962C8B-B14F-4D97-AF65-F5344CB8AC3E}">
        <p14:creationId xmlns:p14="http://schemas.microsoft.com/office/powerpoint/2010/main" val="361602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FUTUR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MEANS SHALL, WILL</a:t>
            </a:r>
          </a:p>
          <a:p>
            <a:pPr marL="0" indent="0">
              <a:buNone/>
            </a:pPr>
            <a:r>
              <a:rPr lang="en-US" sz="2000" dirty="0"/>
              <a:t>USE THE WHOLE INFINITIVE AND ADD THE AVOIR ENDINGS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JE PARLER</a:t>
            </a:r>
            <a:r>
              <a:rPr lang="en-US" sz="2000" u="sng" dirty="0"/>
              <a:t>AI</a:t>
            </a:r>
            <a:r>
              <a:rPr lang="en-US" sz="2000" dirty="0"/>
              <a:t>		NOUS PARLER</a:t>
            </a:r>
            <a:r>
              <a:rPr lang="en-US" sz="2000" u="sng" dirty="0"/>
              <a:t>ONS</a:t>
            </a:r>
          </a:p>
          <a:p>
            <a:pPr marL="0" indent="0">
              <a:buNone/>
            </a:pPr>
            <a:r>
              <a:rPr lang="en-US" sz="2000" dirty="0"/>
              <a:t>TU PARLER</a:t>
            </a:r>
            <a:r>
              <a:rPr lang="en-US" sz="2000" u="sng" dirty="0"/>
              <a:t>AS</a:t>
            </a:r>
            <a:r>
              <a:rPr lang="en-US" sz="2000" dirty="0"/>
              <a:t>	VOUS PARLER</a:t>
            </a:r>
            <a:r>
              <a:rPr lang="en-US" sz="2000" u="sng" dirty="0"/>
              <a:t>EZ</a:t>
            </a:r>
          </a:p>
          <a:p>
            <a:pPr marL="0" indent="0">
              <a:buNone/>
            </a:pPr>
            <a:r>
              <a:rPr lang="en-US" sz="2000" dirty="0"/>
              <a:t>IL PARLER</a:t>
            </a:r>
            <a:r>
              <a:rPr lang="en-US" sz="2000" u="sng" dirty="0"/>
              <a:t>A</a:t>
            </a:r>
            <a:r>
              <a:rPr lang="en-US" sz="2000" dirty="0"/>
              <a:t>		ILS PARLER</a:t>
            </a:r>
            <a:r>
              <a:rPr lang="en-US" sz="2000" u="sng" dirty="0"/>
              <a:t>ONT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IRREGULAR FUTURE VERBS: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AVOIR- AUR		SAVOIR- SAUR		VOULOIR- VOUDR</a:t>
            </a:r>
          </a:p>
          <a:p>
            <a:pPr marL="0" indent="0">
              <a:buNone/>
            </a:pPr>
            <a:r>
              <a:rPr lang="en-US" sz="2000" dirty="0"/>
              <a:t>ALLER- IR		VOIR- VERR			POUVOIR- POURR</a:t>
            </a:r>
          </a:p>
          <a:p>
            <a:pPr marL="0" indent="0">
              <a:buNone/>
            </a:pPr>
            <a:r>
              <a:rPr lang="en-US" sz="2000" dirty="0"/>
              <a:t>FAIRE-FER		ETRE- SER			VENIR- VIENDR</a:t>
            </a:r>
          </a:p>
        </p:txBody>
      </p:sp>
    </p:spTree>
    <p:extLst>
      <p:ext uri="{BB962C8B-B14F-4D97-AF65-F5344CB8AC3E}">
        <p14:creationId xmlns:p14="http://schemas.microsoft.com/office/powerpoint/2010/main" val="4699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CONDITIONEL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MEANS WOULD-  USE THE SAME STEM AS THE FUTURE – EVEN THE</a:t>
            </a:r>
          </a:p>
          <a:p>
            <a:pPr marL="0" indent="0">
              <a:buNone/>
            </a:pPr>
            <a:r>
              <a:rPr lang="en-US" sz="2000" dirty="0"/>
              <a:t>IRREGULAR VERBS:  ADD THE IMPERFECT ENDINGS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JE VIENDRAIS 			JE PARLERAIS</a:t>
            </a:r>
          </a:p>
          <a:p>
            <a:pPr marL="0" indent="0">
              <a:buNone/>
            </a:pPr>
            <a:r>
              <a:rPr lang="en-US" sz="2000" dirty="0"/>
              <a:t>TU VIENDRAIS		        TU PARLERAIS</a:t>
            </a:r>
          </a:p>
          <a:p>
            <a:pPr marL="0" indent="0">
              <a:buNone/>
            </a:pPr>
            <a:r>
              <a:rPr lang="en-US" sz="2000" dirty="0"/>
              <a:t>IL VIENDRAIT				IL PARLERAIT</a:t>
            </a:r>
          </a:p>
          <a:p>
            <a:pPr marL="0" indent="0">
              <a:buNone/>
            </a:pPr>
            <a:r>
              <a:rPr lang="en-US" sz="2000" dirty="0"/>
              <a:t>NOUS VIENDRIONS		NOUS PARLERIONS</a:t>
            </a:r>
          </a:p>
          <a:p>
            <a:pPr marL="0" indent="0">
              <a:buNone/>
            </a:pPr>
            <a:r>
              <a:rPr lang="en-US" sz="2000" dirty="0"/>
              <a:t>VOUS VIENDRIEZ			VOUS PARLERIEZ</a:t>
            </a:r>
          </a:p>
          <a:p>
            <a:pPr marL="0" indent="0">
              <a:buNone/>
            </a:pPr>
            <a:r>
              <a:rPr lang="en-US" sz="2000"/>
              <a:t>ILS VIENDRAIENT			ILS PARLERAIENT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4440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CONDITIONEL PASSÉ </a:t>
            </a:r>
            <a:br>
              <a:rPr lang="en-US" dirty="0"/>
            </a:br>
            <a:r>
              <a:rPr lang="en-US" dirty="0"/>
              <a:t>(CONDITIONAL PAST)</a:t>
            </a:r>
            <a:br>
              <a:rPr lang="en-US" dirty="0"/>
            </a:br>
            <a:r>
              <a:rPr lang="en-US" dirty="0"/>
              <a:t>would, should have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J’AURAIS PARLÉ				JE SERAIS ALLÉ (E)</a:t>
            </a:r>
          </a:p>
          <a:p>
            <a:pPr marL="0" indent="0">
              <a:buNone/>
            </a:pPr>
            <a:r>
              <a:rPr lang="en-US" sz="2000" dirty="0"/>
              <a:t>TU AURAIS PARLÉ		        TU SERAIS ALLÉ (E)</a:t>
            </a:r>
          </a:p>
          <a:p>
            <a:pPr marL="0" indent="0">
              <a:buNone/>
            </a:pPr>
            <a:r>
              <a:rPr lang="en-US" sz="2000" dirty="0"/>
              <a:t>IL AURAIT PARLÉ			IL SERAIT ALLÉ. ELLE SERAIT ALLÉE</a:t>
            </a:r>
          </a:p>
          <a:p>
            <a:pPr marL="0" indent="0">
              <a:buNone/>
            </a:pPr>
            <a:r>
              <a:rPr lang="en-US" sz="2000" dirty="0"/>
              <a:t>NOUS AURIONS PARLÉ	NOUS SERIONS ALLÉS (ES)</a:t>
            </a:r>
          </a:p>
          <a:p>
            <a:pPr marL="0" indent="0">
              <a:buNone/>
            </a:pPr>
            <a:r>
              <a:rPr lang="en-US" sz="2000" dirty="0"/>
              <a:t>VOUS AURIEZ PARLÉ		VOUS SERIEZ ALLÉ (E, S, ES)</a:t>
            </a:r>
          </a:p>
          <a:p>
            <a:pPr marL="0" indent="0">
              <a:buNone/>
            </a:pPr>
            <a:r>
              <a:rPr lang="en-US" sz="2000" dirty="0"/>
              <a:t>ILS AURAIENT PARLÉ		ILS SERAIENT ALLÉS; ELLES SERAIENT ALLÉES</a:t>
            </a:r>
          </a:p>
          <a:p>
            <a:endParaRPr lang="en-US" sz="2000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0" y="4781550"/>
            <a:ext cx="1028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8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TENSE</a:t>
            </a:r>
          </a:p>
        </p:txBody>
      </p:sp>
      <p:pic>
        <p:nvPicPr>
          <p:cNvPr id="4" name="Picture 3" descr="fleur_f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3848100"/>
            <a:ext cx="927100" cy="1193800"/>
          </a:xfrm>
          <a:prstGeom prst="rect">
            <a:avLst/>
          </a:prstGeom>
        </p:spPr>
      </p:pic>
      <p:pic>
        <p:nvPicPr>
          <p:cNvPr id="5" name="Picture 4" descr="th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13" y="993775"/>
            <a:ext cx="22383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43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FUTUR ANTERIEUR </a:t>
            </a:r>
            <a:br>
              <a:rPr lang="en-US" dirty="0"/>
            </a:br>
            <a:r>
              <a:rPr lang="en-US" dirty="0"/>
              <a:t>(FUTURE PERFECT)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MEANS WILL OR SHALL HAVE</a:t>
            </a:r>
          </a:p>
          <a:p>
            <a:r>
              <a:rPr lang="en-US" sz="1800" dirty="0"/>
              <a:t>TAKE THE FUTURE STEM OF AVOIR OR ETRE AND ADD THE PP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J’AURAI PARLÉ				JE SERAI ALLÉ(E)</a:t>
            </a:r>
          </a:p>
          <a:p>
            <a:pPr marL="0" indent="0">
              <a:buNone/>
            </a:pPr>
            <a:r>
              <a:rPr lang="en-US" sz="1800" dirty="0"/>
              <a:t>TU AURAS PARLÉ			TU SERAS ALLÉ(E)</a:t>
            </a:r>
          </a:p>
          <a:p>
            <a:pPr marL="0" indent="0">
              <a:buNone/>
            </a:pPr>
            <a:r>
              <a:rPr lang="en-US" sz="1800" dirty="0"/>
              <a:t>IL AURA PARLÉ			IL SERA ALLÉ; ELLE SERA ALLÉE</a:t>
            </a:r>
          </a:p>
          <a:p>
            <a:pPr marL="0" indent="0">
              <a:buNone/>
            </a:pPr>
            <a:r>
              <a:rPr lang="en-US" sz="1800" dirty="0"/>
              <a:t>NOUS AURONS PARLÉ		NOUS SERONS ALLÉS; (ES)</a:t>
            </a:r>
          </a:p>
          <a:p>
            <a:pPr marL="0" indent="0">
              <a:buNone/>
            </a:pPr>
            <a:r>
              <a:rPr lang="en-US" sz="1800" dirty="0"/>
              <a:t>VOUS AUREZ PARLÉ		VOUS SEREZ ALLÉ (E; S; ES)</a:t>
            </a:r>
          </a:p>
          <a:p>
            <a:pPr marL="0" indent="0">
              <a:buNone/>
            </a:pPr>
            <a:r>
              <a:rPr lang="en-US" sz="1800" dirty="0"/>
              <a:t>ILS AURONT PARLÉ			ILS SERONT ALLÉS; ELLES SERONT ALLÉES</a:t>
            </a:r>
          </a:p>
        </p:txBody>
      </p:sp>
    </p:spTree>
    <p:extLst>
      <p:ext uri="{BB962C8B-B14F-4D97-AF65-F5344CB8AC3E}">
        <p14:creationId xmlns:p14="http://schemas.microsoft.com/office/powerpoint/2010/main" val="1709519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49"/>
          </a:xfrm>
        </p:spPr>
        <p:txBody>
          <a:bodyPr>
            <a:normAutofit fontScale="90000"/>
          </a:bodyPr>
          <a:lstStyle/>
          <a:p>
            <a:r>
              <a:rPr lang="en-US" dirty="0"/>
              <a:t>Le </a:t>
            </a:r>
            <a:r>
              <a:rPr lang="en-US" dirty="0" err="1"/>
              <a:t>Subjonctif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133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Take the </a:t>
            </a:r>
            <a:r>
              <a:rPr lang="en-US" sz="2000" dirty="0" err="1"/>
              <a:t>ils</a:t>
            </a:r>
            <a:r>
              <a:rPr lang="en-US" sz="2000" dirty="0"/>
              <a:t> form of the present tense-  add the following endings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e		ions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es</a:t>
            </a:r>
            <a:r>
              <a:rPr lang="en-US" sz="2000" dirty="0"/>
              <a:t>		</a:t>
            </a:r>
            <a:r>
              <a:rPr lang="en-US" sz="2000" dirty="0" err="1"/>
              <a:t>iez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e		</a:t>
            </a:r>
            <a:r>
              <a:rPr lang="en-US" sz="2000" dirty="0" err="1"/>
              <a:t>ent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Irregular verbs: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avoir</a:t>
            </a:r>
            <a:r>
              <a:rPr lang="en-US" sz="2000" dirty="0"/>
              <a:t>			</a:t>
            </a:r>
            <a:r>
              <a:rPr lang="en-US" sz="2000" dirty="0" err="1"/>
              <a:t>être</a:t>
            </a:r>
            <a:r>
              <a:rPr lang="en-US" sz="2000" dirty="0"/>
              <a:t>			  </a:t>
            </a:r>
            <a:r>
              <a:rPr lang="en-US" sz="2000" dirty="0" err="1"/>
              <a:t>aller</a:t>
            </a:r>
            <a:r>
              <a:rPr lang="en-US" sz="2000" dirty="0"/>
              <a:t>		   	faire		   savoir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j’aie</a:t>
            </a:r>
            <a:r>
              <a:rPr lang="en-US" sz="2000" dirty="0"/>
              <a:t>				je </a:t>
            </a:r>
            <a:r>
              <a:rPr lang="en-US" sz="2000" dirty="0" err="1"/>
              <a:t>sois</a:t>
            </a:r>
            <a:r>
              <a:rPr lang="en-US" sz="2000" dirty="0"/>
              <a:t>		  </a:t>
            </a:r>
            <a:r>
              <a:rPr lang="en-US" sz="2000" dirty="0" err="1"/>
              <a:t>j’aille</a:t>
            </a:r>
            <a:r>
              <a:rPr lang="en-US" sz="2000" dirty="0"/>
              <a:t>			je </a:t>
            </a:r>
            <a:r>
              <a:rPr lang="en-US" sz="2000" dirty="0" err="1"/>
              <a:t>fasse</a:t>
            </a:r>
            <a:r>
              <a:rPr lang="en-US" sz="2000" dirty="0"/>
              <a:t>		   je </a:t>
            </a:r>
            <a:r>
              <a:rPr lang="en-US" sz="2000" dirty="0" err="1"/>
              <a:t>sache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aies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sois</a:t>
            </a:r>
            <a:r>
              <a:rPr lang="en-US" sz="2000" dirty="0"/>
              <a:t>		 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ailles</a:t>
            </a:r>
            <a:r>
              <a:rPr lang="en-US" sz="2000" dirty="0"/>
              <a:t>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		  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saches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soit</a:t>
            </a:r>
            <a:r>
              <a:rPr lang="en-US" sz="2000" dirty="0"/>
              <a:t>		 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aille</a:t>
            </a:r>
            <a:r>
              <a:rPr lang="en-US" sz="2000" dirty="0"/>
              <a:t>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fasse</a:t>
            </a:r>
            <a:r>
              <a:rPr lang="en-US" sz="2000" dirty="0"/>
              <a:t>		  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sache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nous </a:t>
            </a:r>
            <a:r>
              <a:rPr lang="en-US" sz="2000" dirty="0" err="1"/>
              <a:t>ayons</a:t>
            </a:r>
            <a:r>
              <a:rPr lang="en-US" sz="2000" dirty="0"/>
              <a:t>		nous </a:t>
            </a:r>
            <a:r>
              <a:rPr lang="en-US" sz="2000" dirty="0" err="1"/>
              <a:t>soyons</a:t>
            </a:r>
            <a:r>
              <a:rPr lang="en-US" sz="2000" dirty="0"/>
              <a:t>	  nous </a:t>
            </a:r>
            <a:r>
              <a:rPr lang="en-US" sz="2000" dirty="0" err="1"/>
              <a:t>allions</a:t>
            </a:r>
            <a:r>
              <a:rPr lang="en-US" sz="2000" dirty="0"/>
              <a:t>	     nous </a:t>
            </a:r>
            <a:r>
              <a:rPr lang="en-US" sz="2000" dirty="0" err="1"/>
              <a:t>fassions</a:t>
            </a:r>
            <a:r>
              <a:rPr lang="en-US" sz="2000" dirty="0"/>
              <a:t>	   nous </a:t>
            </a:r>
            <a:r>
              <a:rPr lang="en-US" sz="2000" dirty="0" err="1"/>
              <a:t>sachions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ayez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soyez</a:t>
            </a:r>
            <a:r>
              <a:rPr lang="en-US" sz="2000" dirty="0"/>
              <a:t>	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alliez</a:t>
            </a:r>
            <a:r>
              <a:rPr lang="en-US" sz="2000" dirty="0"/>
              <a:t>	   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fassiez</a:t>
            </a:r>
            <a:r>
              <a:rPr lang="en-US" sz="2000" dirty="0"/>
              <a:t>	 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sachiez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aient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soient</a:t>
            </a:r>
            <a:r>
              <a:rPr lang="en-US" sz="2000" dirty="0"/>
              <a:t>		 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aillent</a:t>
            </a:r>
            <a:r>
              <a:rPr lang="en-US" sz="2000" dirty="0"/>
              <a:t>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fassent</a:t>
            </a:r>
            <a:r>
              <a:rPr lang="en-US" sz="2000" dirty="0"/>
              <a:t>	  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sachent</a:t>
            </a:r>
            <a:r>
              <a:rPr lang="en-US" sz="20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294641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the subjunctive of </a:t>
            </a:r>
            <a:r>
              <a:rPr lang="en-US" dirty="0" err="1"/>
              <a:t>avoir</a:t>
            </a:r>
            <a:r>
              <a:rPr lang="en-US" dirty="0"/>
              <a:t> or </a:t>
            </a:r>
            <a:r>
              <a:rPr lang="en-US" dirty="0" err="1"/>
              <a:t>être</a:t>
            </a:r>
            <a:r>
              <a:rPr lang="en-US" dirty="0"/>
              <a:t> plus the pp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j’aie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		je </a:t>
            </a:r>
            <a:r>
              <a:rPr lang="en-US" dirty="0" err="1"/>
              <a:t>sois</a:t>
            </a:r>
            <a:r>
              <a:rPr lang="en-US" dirty="0"/>
              <a:t> </a:t>
            </a:r>
            <a:r>
              <a:rPr lang="en-US" dirty="0" err="1"/>
              <a:t>venu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aies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	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sois</a:t>
            </a:r>
            <a:r>
              <a:rPr lang="en-US" dirty="0"/>
              <a:t> </a:t>
            </a:r>
            <a:r>
              <a:rPr lang="en-US" dirty="0" err="1"/>
              <a:t>venu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	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venu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	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venue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ayons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nous </a:t>
            </a:r>
            <a:r>
              <a:rPr lang="en-US" dirty="0" err="1"/>
              <a:t>soyons</a:t>
            </a:r>
            <a:r>
              <a:rPr lang="en-US" dirty="0"/>
              <a:t> </a:t>
            </a:r>
            <a:r>
              <a:rPr lang="en-US" dirty="0" err="1"/>
              <a:t>venus</a:t>
            </a:r>
            <a:r>
              <a:rPr lang="en-US" dirty="0"/>
              <a:t> 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ayez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soyez</a:t>
            </a:r>
            <a:r>
              <a:rPr lang="en-US" dirty="0"/>
              <a:t> </a:t>
            </a:r>
            <a:r>
              <a:rPr lang="en-US" dirty="0" err="1"/>
              <a:t>venu</a:t>
            </a:r>
            <a:r>
              <a:rPr lang="en-US" dirty="0"/>
              <a:t> (e, s, 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aient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venus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aient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	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soient</a:t>
            </a:r>
            <a:r>
              <a:rPr lang="en-US" dirty="0"/>
              <a:t> venues</a:t>
            </a:r>
          </a:p>
        </p:txBody>
      </p:sp>
    </p:spTree>
    <p:extLst>
      <p:ext uri="{BB962C8B-B14F-4D97-AF65-F5344CB8AC3E}">
        <p14:creationId xmlns:p14="http://schemas.microsoft.com/office/powerpoint/2010/main" val="746196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You must always start the subjunctive clause with </a:t>
            </a:r>
            <a:r>
              <a:rPr lang="en-US" sz="2000" dirty="0" err="1"/>
              <a:t>que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1.  doubt or uncertainty</a:t>
            </a:r>
          </a:p>
          <a:p>
            <a:pPr marL="0" indent="0">
              <a:buNone/>
            </a:pPr>
            <a:r>
              <a:rPr lang="en-US" sz="2000" dirty="0"/>
              <a:t>			   je </a:t>
            </a:r>
            <a:r>
              <a:rPr lang="en-US" sz="2000" dirty="0" err="1"/>
              <a:t>doute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			   je ne </a:t>
            </a:r>
            <a:r>
              <a:rPr lang="en-US" sz="2000" dirty="0" err="1"/>
              <a:t>suis</a:t>
            </a:r>
            <a:r>
              <a:rPr lang="en-US" sz="2000" dirty="0"/>
              <a:t> pas certain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</a:t>
            </a:r>
          </a:p>
          <a:p>
            <a:pPr marL="0" indent="0">
              <a:buNone/>
            </a:pPr>
            <a:r>
              <a:rPr lang="en-US" sz="2000" dirty="0"/>
              <a:t>		2.  impersonal expressions:</a:t>
            </a:r>
          </a:p>
          <a:p>
            <a:pPr marL="0" indent="0">
              <a:buNone/>
            </a:pP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bon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important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 			            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faut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		3.  wish or desire:</a:t>
            </a:r>
          </a:p>
          <a:p>
            <a:pPr marL="0" indent="0">
              <a:buNone/>
            </a:pPr>
            <a:r>
              <a:rPr lang="en-US" sz="2000" dirty="0"/>
              <a:t>				je </a:t>
            </a:r>
            <a:r>
              <a:rPr lang="en-US" sz="2000" dirty="0" err="1"/>
              <a:t>veux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				je desire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</a:t>
            </a:r>
          </a:p>
          <a:p>
            <a:pPr marL="0" indent="0">
              <a:buNone/>
            </a:pPr>
            <a:r>
              <a:rPr lang="en-US" sz="2000" dirty="0"/>
              <a:t>		4.  emotions:</a:t>
            </a:r>
          </a:p>
          <a:p>
            <a:pPr marL="0" indent="0">
              <a:buNone/>
            </a:pPr>
            <a:r>
              <a:rPr lang="en-US" sz="2000" dirty="0"/>
              <a:t>			je </a:t>
            </a:r>
            <a:r>
              <a:rPr lang="en-US" sz="2000" dirty="0" err="1"/>
              <a:t>suis</a:t>
            </a:r>
            <a:r>
              <a:rPr lang="en-US" sz="2000" dirty="0"/>
              <a:t> content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</a:t>
            </a:r>
          </a:p>
          <a:p>
            <a:pPr marL="0" indent="0">
              <a:buNone/>
            </a:pPr>
            <a:r>
              <a:rPr lang="en-US" sz="2000" dirty="0"/>
              <a:t>			je </a:t>
            </a:r>
            <a:r>
              <a:rPr lang="en-US" sz="2000" dirty="0" err="1"/>
              <a:t>suis</a:t>
            </a:r>
            <a:r>
              <a:rPr lang="en-US" sz="2000" dirty="0"/>
              <a:t> </a:t>
            </a:r>
            <a:r>
              <a:rPr lang="en-US" sz="2000" dirty="0" err="1"/>
              <a:t>triste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ne </a:t>
            </a:r>
            <a:r>
              <a:rPr lang="en-US" sz="2000" dirty="0" err="1"/>
              <a:t>fasses</a:t>
            </a:r>
            <a:r>
              <a:rPr lang="en-US" sz="2000" dirty="0"/>
              <a:t> pas les devoirs.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5.  With </a:t>
            </a:r>
            <a:r>
              <a:rPr lang="en-US" sz="2000" dirty="0" err="1"/>
              <a:t>penser</a:t>
            </a:r>
            <a:r>
              <a:rPr lang="en-US" sz="2000" dirty="0"/>
              <a:t>, </a:t>
            </a:r>
            <a:r>
              <a:rPr lang="en-US" sz="2000" dirty="0" err="1"/>
              <a:t>trouver</a:t>
            </a:r>
            <a:r>
              <a:rPr lang="en-US" sz="2000" dirty="0"/>
              <a:t>, </a:t>
            </a:r>
            <a:r>
              <a:rPr lang="en-US" sz="2000" dirty="0" err="1"/>
              <a:t>croire</a:t>
            </a:r>
            <a:r>
              <a:rPr lang="en-US" sz="2000" dirty="0"/>
              <a:t>, </a:t>
            </a:r>
            <a:r>
              <a:rPr lang="en-US" sz="2000" dirty="0" err="1"/>
              <a:t>esperer</a:t>
            </a:r>
            <a:r>
              <a:rPr lang="en-US" sz="2000" dirty="0"/>
              <a:t> when it is a negative or a </a:t>
            </a:r>
          </a:p>
          <a:p>
            <a:pPr marL="0" indent="0">
              <a:buNone/>
            </a:pPr>
            <a:r>
              <a:rPr lang="en-US" sz="2000" dirty="0"/>
              <a:t>					question</a:t>
            </a:r>
          </a:p>
          <a:p>
            <a:pPr marL="0" indent="0">
              <a:buNone/>
            </a:pPr>
            <a:r>
              <a:rPr lang="en-US" sz="2000" dirty="0"/>
              <a:t>			Je ne </a:t>
            </a:r>
            <a:r>
              <a:rPr lang="en-US" sz="2000" dirty="0" err="1"/>
              <a:t>pense</a:t>
            </a:r>
            <a:r>
              <a:rPr lang="en-US" sz="2000" dirty="0"/>
              <a:t> pas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fasses</a:t>
            </a:r>
            <a:r>
              <a:rPr lang="en-US" sz="2000" dirty="0"/>
              <a:t> les devoirs.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Crois-tu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je </a:t>
            </a:r>
            <a:r>
              <a:rPr lang="en-US" sz="2000" dirty="0" err="1"/>
              <a:t>fasse</a:t>
            </a:r>
            <a:r>
              <a:rPr lang="en-US" sz="2000" dirty="0"/>
              <a:t> les devoirs?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2932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4.  emotions:</a:t>
            </a:r>
          </a:p>
          <a:p>
            <a:pPr marL="0" indent="0">
              <a:buNone/>
            </a:pPr>
            <a:r>
              <a:rPr lang="en-US" dirty="0"/>
              <a:t>			je </a:t>
            </a:r>
            <a:r>
              <a:rPr lang="en-US" dirty="0" err="1"/>
              <a:t>suis</a:t>
            </a:r>
            <a:r>
              <a:rPr lang="en-US" dirty="0"/>
              <a:t> content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fasses</a:t>
            </a:r>
            <a:r>
              <a:rPr lang="en-US" dirty="0"/>
              <a:t> les devoirs</a:t>
            </a:r>
          </a:p>
          <a:p>
            <a:pPr marL="0" indent="0">
              <a:buNone/>
            </a:pPr>
            <a:r>
              <a:rPr lang="en-US" dirty="0"/>
              <a:t>			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triste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ne </a:t>
            </a:r>
            <a:r>
              <a:rPr lang="en-US" dirty="0" err="1"/>
              <a:t>fasses</a:t>
            </a:r>
            <a:r>
              <a:rPr lang="en-US" dirty="0"/>
              <a:t> pas les devoirs.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 With </a:t>
            </a:r>
            <a:r>
              <a:rPr lang="en-US" dirty="0" err="1"/>
              <a:t>penser</a:t>
            </a:r>
            <a:r>
              <a:rPr lang="en-US" dirty="0"/>
              <a:t>, </a:t>
            </a:r>
            <a:r>
              <a:rPr lang="en-US" dirty="0" err="1"/>
              <a:t>trouver</a:t>
            </a:r>
            <a:r>
              <a:rPr lang="en-US" dirty="0"/>
              <a:t>, </a:t>
            </a:r>
            <a:r>
              <a:rPr lang="en-US" dirty="0" err="1"/>
              <a:t>croire</a:t>
            </a:r>
            <a:r>
              <a:rPr lang="en-US" dirty="0"/>
              <a:t>, </a:t>
            </a:r>
            <a:r>
              <a:rPr lang="en-US" dirty="0" err="1"/>
              <a:t>esperer</a:t>
            </a:r>
            <a:r>
              <a:rPr lang="en-US" dirty="0"/>
              <a:t> when it is a      	negative or a question</a:t>
            </a:r>
          </a:p>
          <a:p>
            <a:pPr marL="0" indent="0">
              <a:buNone/>
            </a:pPr>
            <a:r>
              <a:rPr lang="en-US" dirty="0"/>
              <a:t>			Je ne </a:t>
            </a:r>
            <a:r>
              <a:rPr lang="en-US" dirty="0" err="1"/>
              <a:t>pense</a:t>
            </a:r>
            <a:r>
              <a:rPr lang="en-US" dirty="0"/>
              <a:t> pas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fasses</a:t>
            </a:r>
            <a:r>
              <a:rPr lang="en-US" dirty="0"/>
              <a:t> les devoirs.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Crois-tu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je </a:t>
            </a:r>
            <a:r>
              <a:rPr lang="en-US" dirty="0" err="1"/>
              <a:t>fasse</a:t>
            </a:r>
            <a:r>
              <a:rPr lang="en-US" dirty="0"/>
              <a:t> les devoirs?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straight order:  Je </a:t>
            </a:r>
            <a:r>
              <a:rPr lang="en-US" dirty="0" err="1"/>
              <a:t>pense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fais</a:t>
            </a:r>
            <a:r>
              <a:rPr lang="en-US" dirty="0"/>
              <a:t> les devoirs.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1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Object 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		</a:t>
            </a:r>
            <a:r>
              <a:rPr lang="en-US" sz="2000" dirty="0"/>
              <a:t>		D.O. PNs go in front of the verb if there is one verb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		</a:t>
            </a:r>
            <a:r>
              <a:rPr lang="en-US" sz="2000" dirty="0"/>
              <a:t>ex:  Je la </a:t>
            </a:r>
            <a:r>
              <a:rPr lang="en-US" sz="2000" dirty="0" err="1"/>
              <a:t>vois</a:t>
            </a:r>
            <a:r>
              <a:rPr lang="en-US" sz="2000" dirty="0"/>
              <a:t>.  ( see her, it)</a:t>
            </a:r>
          </a:p>
          <a:p>
            <a:pPr marL="0" indent="0">
              <a:buNone/>
            </a:pPr>
            <a:r>
              <a:rPr lang="en-US" sz="2000" dirty="0"/>
              <a:t>						ex:  Il t’ a vu.  (PC counts for one verb)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				</a:t>
            </a:r>
            <a:r>
              <a:rPr lang="en-US" sz="2000" dirty="0"/>
              <a:t>	D.O. </a:t>
            </a:r>
            <a:r>
              <a:rPr lang="en-US" sz="2000" dirty="0" err="1"/>
              <a:t>Pns</a:t>
            </a:r>
            <a:r>
              <a:rPr lang="en-US" sz="2000" dirty="0"/>
              <a:t> go in between the verbs if there are 2 verbs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le,la,l</a:t>
            </a:r>
            <a:r>
              <a:rPr lang="en-US" dirty="0"/>
              <a:t>’				</a:t>
            </a:r>
            <a:r>
              <a:rPr lang="en-US" sz="2000" dirty="0"/>
              <a:t>ex:  Je </a:t>
            </a:r>
            <a:r>
              <a:rPr lang="en-US" sz="2000" dirty="0" err="1"/>
              <a:t>vais</a:t>
            </a:r>
            <a:r>
              <a:rPr lang="en-US" sz="2000" dirty="0"/>
              <a:t> la </a:t>
            </a:r>
            <a:r>
              <a:rPr lang="en-US" sz="2000" dirty="0" err="1"/>
              <a:t>voir</a:t>
            </a:r>
            <a:r>
              <a:rPr lang="en-US" sz="2000" dirty="0"/>
              <a:t>.  I am going to see her.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13" y="4432301"/>
            <a:ext cx="22383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93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Object </a:t>
            </a:r>
            <a:r>
              <a:rPr lang="en-US" dirty="0" err="1"/>
              <a:t>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me</a:t>
            </a:r>
          </a:p>
          <a:p>
            <a:pPr marL="0" indent="0">
              <a:buNone/>
            </a:pPr>
            <a:r>
              <a:rPr lang="en-US" sz="2000" dirty="0" err="1"/>
              <a:t>te</a:t>
            </a:r>
            <a:r>
              <a:rPr lang="en-US" sz="2000" dirty="0"/>
              <a:t> 			I.O. </a:t>
            </a:r>
            <a:r>
              <a:rPr lang="en-US" sz="2000" dirty="0" err="1"/>
              <a:t>Pns</a:t>
            </a:r>
            <a:r>
              <a:rPr lang="en-US" sz="2000" dirty="0"/>
              <a:t> go exactly where the D.O. goes.  If there is</a:t>
            </a:r>
          </a:p>
          <a:p>
            <a:pPr marL="0" indent="0">
              <a:buNone/>
            </a:pPr>
            <a:r>
              <a:rPr lang="en-US" sz="2000" dirty="0"/>
              <a:t>se				a D.O. and an I.O., the D.O. goes first.</a:t>
            </a:r>
          </a:p>
          <a:p>
            <a:pPr marL="0" indent="0">
              <a:buNone/>
            </a:pPr>
            <a:r>
              <a:rPr lang="en-US" sz="2000" dirty="0" err="1"/>
              <a:t>lui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nous			ex:  je </a:t>
            </a:r>
            <a:r>
              <a:rPr lang="en-US" sz="2000" dirty="0" err="1"/>
              <a:t>lui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le </a:t>
            </a:r>
            <a:r>
              <a:rPr lang="en-US" sz="2000" dirty="0" err="1"/>
              <a:t>cadeau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vous</a:t>
            </a:r>
            <a:r>
              <a:rPr lang="en-US" sz="2000" dirty="0"/>
              <a:t>				je le </a:t>
            </a:r>
            <a:r>
              <a:rPr lang="en-US" sz="2000" dirty="0" err="1"/>
              <a:t>lui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leur</a:t>
            </a:r>
            <a:r>
              <a:rPr lang="en-US" sz="2000" dirty="0"/>
              <a:t>				negatives:  around the D.O. and I.O.</a:t>
            </a:r>
          </a:p>
          <a:p>
            <a:pPr marL="0" indent="0">
              <a:buNone/>
            </a:pPr>
            <a:r>
              <a:rPr lang="en-US" sz="2000" dirty="0"/>
              <a:t>					je ne le </a:t>
            </a:r>
            <a:r>
              <a:rPr lang="en-US" sz="2000" dirty="0" err="1"/>
              <a:t>lui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pas.</a:t>
            </a:r>
          </a:p>
          <a:p>
            <a:pPr marL="0" indent="0">
              <a:buNone/>
            </a:pPr>
            <a:r>
              <a:rPr lang="en-US" sz="2000" dirty="0"/>
              <a:t>					je ne </a:t>
            </a:r>
            <a:r>
              <a:rPr lang="en-US" sz="2000" dirty="0" err="1"/>
              <a:t>vais</a:t>
            </a:r>
            <a:r>
              <a:rPr lang="en-US" sz="2000" dirty="0"/>
              <a:t> pas le </a:t>
            </a:r>
            <a:r>
              <a:rPr lang="en-US" sz="2000" dirty="0" err="1"/>
              <a:t>lui</a:t>
            </a:r>
            <a:r>
              <a:rPr lang="en-US" sz="2000" dirty="0"/>
              <a:t> </a:t>
            </a:r>
            <a:r>
              <a:rPr lang="en-US" sz="2000" dirty="0" err="1"/>
              <a:t>donner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9827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y-  means there (usually)</a:t>
            </a:r>
          </a:p>
          <a:p>
            <a:pPr lvl="2"/>
            <a:r>
              <a:rPr lang="en-US" sz="2000" dirty="0"/>
              <a:t>Takes the place of </a:t>
            </a:r>
            <a:r>
              <a:rPr lang="en-US" sz="2000" dirty="0" err="1"/>
              <a:t>à</a:t>
            </a:r>
            <a:r>
              <a:rPr lang="en-US" sz="2000" dirty="0"/>
              <a:t> plus a place</a:t>
            </a:r>
          </a:p>
          <a:p>
            <a:pPr marL="914400" lvl="2" indent="0">
              <a:buNone/>
            </a:pPr>
            <a:r>
              <a:rPr lang="en-US" sz="2000" dirty="0"/>
              <a:t>      Or any prep plus a place  je </a:t>
            </a:r>
            <a:r>
              <a:rPr lang="en-US" sz="2000" dirty="0" err="1"/>
              <a:t>vais</a:t>
            </a:r>
            <a:r>
              <a:rPr lang="en-US" sz="2000" dirty="0"/>
              <a:t> au </a:t>
            </a:r>
            <a:r>
              <a:rPr lang="en-US" sz="2000" dirty="0" err="1"/>
              <a:t>lycee</a:t>
            </a:r>
            <a:r>
              <a:rPr lang="en-US" sz="2000" dirty="0"/>
              <a:t>.  </a:t>
            </a:r>
            <a:r>
              <a:rPr lang="en-US" sz="2000" dirty="0" err="1"/>
              <a:t>J’y</a:t>
            </a:r>
            <a:r>
              <a:rPr lang="en-US" sz="2000" dirty="0"/>
              <a:t> </a:t>
            </a:r>
            <a:r>
              <a:rPr lang="en-US" sz="2000" dirty="0" err="1"/>
              <a:t>vais</a:t>
            </a:r>
            <a:endParaRPr lang="en-US" sz="2000" dirty="0"/>
          </a:p>
          <a:p>
            <a:pPr marL="914400" lvl="2" indent="0">
              <a:buNone/>
            </a:pPr>
            <a:r>
              <a:rPr lang="en-US" b="1" dirty="0" err="1"/>
              <a:t>En</a:t>
            </a:r>
            <a:r>
              <a:rPr lang="en-US" dirty="0"/>
              <a:t>-  means some, from there, of there</a:t>
            </a:r>
          </a:p>
          <a:p>
            <a:pPr marL="914400" lvl="2" indent="0">
              <a:buNone/>
            </a:pPr>
            <a:r>
              <a:rPr lang="en-US" dirty="0"/>
              <a:t>	Takes the place of de plus a phrase</a:t>
            </a:r>
          </a:p>
          <a:p>
            <a:pPr marL="914400" lvl="2" indent="0">
              <a:buNone/>
            </a:pPr>
            <a:r>
              <a:rPr lang="en-US" dirty="0"/>
              <a:t>		or any number including un / </a:t>
            </a:r>
            <a:r>
              <a:rPr lang="en-US" dirty="0" err="1"/>
              <a:t>une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du </a:t>
            </a:r>
            <a:r>
              <a:rPr lang="en-US" dirty="0" err="1"/>
              <a:t>lycee</a:t>
            </a:r>
            <a:r>
              <a:rPr lang="en-US" dirty="0"/>
              <a:t>-  </a:t>
            </a: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vais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r>
              <a:rPr lang="en-US" dirty="0"/>
              <a:t>     The order is le, la, les  before </a:t>
            </a:r>
            <a:r>
              <a:rPr lang="en-US" dirty="0" err="1"/>
              <a:t>lui</a:t>
            </a:r>
            <a:r>
              <a:rPr lang="en-US" dirty="0"/>
              <a:t>, </a:t>
            </a:r>
            <a:r>
              <a:rPr lang="en-US" dirty="0" err="1"/>
              <a:t>leur</a:t>
            </a:r>
            <a:r>
              <a:rPr lang="en-US" dirty="0"/>
              <a:t>, before</a:t>
            </a:r>
          </a:p>
          <a:p>
            <a:pPr marL="914400" lvl="2" indent="0">
              <a:buNone/>
            </a:pPr>
            <a:r>
              <a:rPr lang="en-US" dirty="0"/>
              <a:t>		y  before en.  Ne…pas around all of it.</a:t>
            </a:r>
          </a:p>
          <a:p>
            <a:pPr marL="914400" lvl="2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le </a:t>
            </a:r>
            <a:r>
              <a:rPr lang="en-US" dirty="0" err="1"/>
              <a:t>livre</a:t>
            </a:r>
            <a:r>
              <a:rPr lang="en-US" dirty="0"/>
              <a:t> a Monique au </a:t>
            </a:r>
            <a:r>
              <a:rPr lang="en-US" dirty="0" err="1"/>
              <a:t>lycee</a:t>
            </a:r>
            <a:r>
              <a:rPr lang="en-US" dirty="0"/>
              <a:t>.  Je le </a:t>
            </a:r>
            <a:r>
              <a:rPr lang="en-US" dirty="0" err="1"/>
              <a:t>lui</a:t>
            </a:r>
            <a:r>
              <a:rPr lang="en-US" dirty="0"/>
              <a:t> y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sz="2400" dirty="0"/>
          </a:p>
        </p:txBody>
      </p:sp>
      <p:pic>
        <p:nvPicPr>
          <p:cNvPr id="4" name="Picture 3" descr="fleur_f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50" y="1676400"/>
            <a:ext cx="9271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72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75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2061"/>
            <a:ext cx="8686800" cy="6105939"/>
          </a:xfrm>
        </p:spPr>
        <p:txBody>
          <a:bodyPr>
            <a:noAutofit/>
          </a:bodyPr>
          <a:lstStyle/>
          <a:p>
            <a:r>
              <a:rPr lang="fr-FR" sz="1800" dirty="0"/>
              <a:t>à </a:t>
            </a:r>
            <a:r>
              <a:rPr lang="en-US" sz="1800" dirty="0"/>
              <a:t>- to, at, in					environ- approximately</a:t>
            </a:r>
          </a:p>
          <a:p>
            <a:r>
              <a:rPr lang="en-US" sz="1800" dirty="0" err="1"/>
              <a:t>apres</a:t>
            </a:r>
            <a:r>
              <a:rPr lang="en-US" sz="1800" dirty="0"/>
              <a:t>- after					 hors de- outside of</a:t>
            </a:r>
          </a:p>
          <a:p>
            <a:r>
              <a:rPr lang="en-US" sz="1800" dirty="0"/>
              <a:t>au </a:t>
            </a:r>
            <a:r>
              <a:rPr lang="en-US" sz="1800" dirty="0" err="1"/>
              <a:t>sujet</a:t>
            </a:r>
            <a:r>
              <a:rPr lang="en-US" sz="1800" dirty="0"/>
              <a:t>- about					 </a:t>
            </a:r>
            <a:r>
              <a:rPr lang="en-US" sz="1800" dirty="0" err="1"/>
              <a:t>jusque</a:t>
            </a:r>
            <a:r>
              <a:rPr lang="en-US" sz="1800" dirty="0"/>
              <a:t>- until, up to</a:t>
            </a:r>
          </a:p>
          <a:p>
            <a:r>
              <a:rPr lang="en-US" sz="1800" dirty="0" err="1"/>
              <a:t>avant</a:t>
            </a:r>
            <a:r>
              <a:rPr lang="en-US" sz="1800" dirty="0"/>
              <a:t>-before					 loin de- far from</a:t>
            </a:r>
          </a:p>
          <a:p>
            <a:r>
              <a:rPr lang="en-US" sz="1800" dirty="0"/>
              <a:t>avec- with						 </a:t>
            </a:r>
            <a:r>
              <a:rPr lang="en-US" sz="1800" dirty="0" err="1"/>
              <a:t>malgre</a:t>
            </a:r>
            <a:r>
              <a:rPr lang="en-US" sz="1800" dirty="0"/>
              <a:t>- in spite of</a:t>
            </a:r>
          </a:p>
          <a:p>
            <a:r>
              <a:rPr lang="en-US" sz="1800" dirty="0" err="1"/>
              <a:t>contre</a:t>
            </a:r>
            <a:r>
              <a:rPr lang="en-US" sz="1800" dirty="0"/>
              <a:t>- against					 par- by , through</a:t>
            </a:r>
          </a:p>
          <a:p>
            <a:r>
              <a:rPr lang="en-US" sz="1800" dirty="0" err="1"/>
              <a:t>dans</a:t>
            </a:r>
            <a:r>
              <a:rPr lang="en-US" sz="1800" dirty="0"/>
              <a:t>- in					 	</a:t>
            </a:r>
            <a:r>
              <a:rPr lang="en-US" sz="1800" dirty="0" err="1"/>
              <a:t>parmi</a:t>
            </a:r>
            <a:r>
              <a:rPr lang="en-US" sz="1800" dirty="0"/>
              <a:t>- among</a:t>
            </a:r>
          </a:p>
          <a:p>
            <a:r>
              <a:rPr lang="en-US" sz="1800" dirty="0"/>
              <a:t>dedans – inside					 pendant- during, while</a:t>
            </a:r>
          </a:p>
          <a:p>
            <a:r>
              <a:rPr lang="en-US" sz="1800" dirty="0" err="1"/>
              <a:t>d’apres</a:t>
            </a:r>
            <a:r>
              <a:rPr lang="en-US" sz="1800" dirty="0"/>
              <a:t>- according to				 pour- for, in order to</a:t>
            </a:r>
          </a:p>
          <a:p>
            <a:r>
              <a:rPr lang="en-US" sz="1800" dirty="0"/>
              <a:t>de- from, of, about			 	</a:t>
            </a:r>
            <a:r>
              <a:rPr lang="en-US" sz="1800" dirty="0" err="1"/>
              <a:t>près</a:t>
            </a:r>
            <a:r>
              <a:rPr lang="en-US" sz="1800" dirty="0"/>
              <a:t> de- near</a:t>
            </a:r>
          </a:p>
          <a:p>
            <a:r>
              <a:rPr lang="en-US" sz="1800" dirty="0" err="1"/>
              <a:t>depuis</a:t>
            </a:r>
            <a:r>
              <a:rPr lang="en-US" sz="1800" dirty="0"/>
              <a:t>- since, for				 quant à- as for, regarding </a:t>
            </a:r>
          </a:p>
          <a:p>
            <a:r>
              <a:rPr lang="en-US" sz="1800" dirty="0"/>
              <a:t>derrière- behind, in back of		 to (a mon </a:t>
            </a:r>
            <a:r>
              <a:rPr lang="en-US" sz="1800" dirty="0" err="1"/>
              <a:t>avis</a:t>
            </a:r>
            <a:r>
              <a:rPr lang="en-US" sz="1800" dirty="0"/>
              <a:t>)- in my opinion</a:t>
            </a:r>
          </a:p>
          <a:p>
            <a:r>
              <a:rPr lang="en-US" sz="1800" dirty="0" err="1"/>
              <a:t>devant</a:t>
            </a:r>
            <a:r>
              <a:rPr lang="en-US" sz="1800" dirty="0"/>
              <a:t>- in front of 				 sans- without</a:t>
            </a:r>
          </a:p>
          <a:p>
            <a:r>
              <a:rPr lang="en-US" sz="1800" dirty="0" err="1"/>
              <a:t>durant</a:t>
            </a:r>
            <a:r>
              <a:rPr lang="en-US" sz="1800" dirty="0"/>
              <a:t>- during, while			 </a:t>
            </a:r>
            <a:r>
              <a:rPr lang="en-US" sz="1800" dirty="0" err="1"/>
              <a:t>selon</a:t>
            </a:r>
            <a:r>
              <a:rPr lang="en-US" sz="1800" dirty="0"/>
              <a:t>- according to</a:t>
            </a:r>
          </a:p>
          <a:p>
            <a:r>
              <a:rPr lang="en-US" sz="1800" dirty="0" err="1"/>
              <a:t>en</a:t>
            </a:r>
            <a:r>
              <a:rPr lang="en-US" sz="1800" dirty="0"/>
              <a:t>-in, on, to					 sous- under </a:t>
            </a:r>
          </a:p>
          <a:p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dehors</a:t>
            </a:r>
            <a:r>
              <a:rPr lang="en-US" sz="1800" dirty="0"/>
              <a:t> de- outside of			</a:t>
            </a:r>
            <a:r>
              <a:rPr lang="en-US" sz="1800" dirty="0" err="1"/>
              <a:t>suivant</a:t>
            </a:r>
            <a:r>
              <a:rPr lang="en-US" sz="1800" dirty="0"/>
              <a:t>- following</a:t>
            </a:r>
          </a:p>
          <a:p>
            <a:r>
              <a:rPr lang="en-US" sz="1800" dirty="0"/>
              <a:t>entre- between				 	sur- on</a:t>
            </a:r>
          </a:p>
          <a:p>
            <a:r>
              <a:rPr lang="en-US" sz="1800" dirty="0" err="1"/>
              <a:t>envers</a:t>
            </a:r>
            <a:r>
              <a:rPr lang="en-US" sz="1800" dirty="0"/>
              <a:t>- toward					 </a:t>
            </a:r>
            <a:r>
              <a:rPr lang="en-US" sz="1800" dirty="0" err="1"/>
              <a:t>vers</a:t>
            </a:r>
            <a:r>
              <a:rPr lang="en-US" sz="1800" dirty="0"/>
              <a:t>- toward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838474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457200"/>
            <a:ext cx="8229600" cy="377687"/>
          </a:xfrm>
        </p:spPr>
        <p:txBody>
          <a:bodyPr>
            <a:normAutofit fontScale="90000"/>
          </a:bodyPr>
          <a:lstStyle/>
          <a:p>
            <a:r>
              <a:rPr lang="en-US" dirty="0"/>
              <a:t>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3913"/>
            <a:ext cx="8527774" cy="5711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petit- small, short	vide- empty		    grand- tall, large	sec- dry</a:t>
            </a:r>
          </a:p>
          <a:p>
            <a:pPr marL="0" indent="0">
              <a:buNone/>
            </a:pPr>
            <a:r>
              <a:rPr lang="en-US" sz="2000" dirty="0" err="1"/>
              <a:t>jeune</a:t>
            </a:r>
            <a:r>
              <a:rPr lang="en-US" sz="2000" dirty="0"/>
              <a:t>- young			</a:t>
            </a:r>
            <a:r>
              <a:rPr lang="en-US" sz="2000" dirty="0" err="1"/>
              <a:t>vieux</a:t>
            </a:r>
            <a:r>
              <a:rPr lang="en-US" sz="2000" dirty="0"/>
              <a:t>- old (m)	    </a:t>
            </a:r>
            <a:r>
              <a:rPr lang="en-US" sz="2000" dirty="0" err="1"/>
              <a:t>vieille</a:t>
            </a:r>
            <a:r>
              <a:rPr lang="en-US" sz="2000" dirty="0"/>
              <a:t>- old (f)		 </a:t>
            </a:r>
            <a:r>
              <a:rPr lang="en-US" sz="2000" dirty="0" err="1"/>
              <a:t>vieil</a:t>
            </a:r>
            <a:r>
              <a:rPr lang="en-US" sz="2000" dirty="0"/>
              <a:t>- m spec.</a:t>
            </a:r>
          </a:p>
          <a:p>
            <a:pPr marL="0" indent="0">
              <a:buNone/>
            </a:pPr>
            <a:r>
              <a:rPr lang="en-US" sz="2000" dirty="0"/>
              <a:t>beau- handsome (m)	belle- beautiful (f)   bel- m. spec		fort- strong</a:t>
            </a:r>
          </a:p>
          <a:p>
            <a:pPr marL="0" indent="0">
              <a:buNone/>
            </a:pPr>
            <a:r>
              <a:rPr lang="en-US" sz="2000" dirty="0" err="1"/>
              <a:t>faible</a:t>
            </a:r>
            <a:r>
              <a:rPr lang="en-US" sz="2000" dirty="0"/>
              <a:t>- weak			</a:t>
            </a:r>
            <a:r>
              <a:rPr lang="en-US" sz="2000" dirty="0" err="1"/>
              <a:t>froid</a:t>
            </a:r>
            <a:r>
              <a:rPr lang="en-US" sz="2000" dirty="0"/>
              <a:t>- cold		    </a:t>
            </a:r>
            <a:r>
              <a:rPr lang="en-US" sz="2000" dirty="0" err="1"/>
              <a:t>chaud</a:t>
            </a:r>
            <a:r>
              <a:rPr lang="en-US" sz="2000" dirty="0"/>
              <a:t>- hot			long- long</a:t>
            </a:r>
          </a:p>
          <a:p>
            <a:pPr marL="0" indent="0">
              <a:buNone/>
            </a:pPr>
            <a:r>
              <a:rPr lang="en-US" sz="2000" dirty="0"/>
              <a:t>court- short			</a:t>
            </a:r>
            <a:r>
              <a:rPr lang="en-US" sz="2000" dirty="0" err="1"/>
              <a:t>clair</a:t>
            </a:r>
            <a:r>
              <a:rPr lang="en-US" sz="2000" dirty="0"/>
              <a:t>- clear, bright	    bas- low			haut- high</a:t>
            </a:r>
          </a:p>
          <a:p>
            <a:pPr marL="0" indent="0">
              <a:buNone/>
            </a:pPr>
            <a:r>
              <a:rPr lang="en-US" sz="2000" dirty="0"/>
              <a:t>content- happy		</a:t>
            </a:r>
            <a:r>
              <a:rPr lang="en-US" sz="2000" dirty="0" err="1"/>
              <a:t>heureux</a:t>
            </a:r>
            <a:r>
              <a:rPr lang="en-US" sz="2000" dirty="0"/>
              <a:t> (se)- happy  leger- light		</a:t>
            </a:r>
            <a:r>
              <a:rPr lang="en-US" sz="2000" dirty="0" err="1"/>
              <a:t>lourd</a:t>
            </a:r>
            <a:r>
              <a:rPr lang="en-US" sz="2000" dirty="0"/>
              <a:t>- heavy</a:t>
            </a:r>
          </a:p>
          <a:p>
            <a:pPr marL="0" indent="0">
              <a:buNone/>
            </a:pPr>
            <a:r>
              <a:rPr lang="en-US" sz="2000" dirty="0" err="1"/>
              <a:t>propre</a:t>
            </a:r>
            <a:r>
              <a:rPr lang="en-US" sz="2000" dirty="0"/>
              <a:t>- clean		sale- dirty		    </a:t>
            </a:r>
            <a:r>
              <a:rPr lang="en-US" sz="2000" dirty="0" err="1"/>
              <a:t>plein</a:t>
            </a:r>
            <a:r>
              <a:rPr lang="en-US" sz="2000" dirty="0"/>
              <a:t>- full			</a:t>
            </a:r>
            <a:r>
              <a:rPr lang="en-US" sz="2000" dirty="0" err="1"/>
              <a:t>fatigué</a:t>
            </a:r>
            <a:r>
              <a:rPr lang="en-US" sz="2000" dirty="0"/>
              <a:t>-tired</a:t>
            </a:r>
          </a:p>
          <a:p>
            <a:pPr marL="0" indent="0">
              <a:buNone/>
            </a:pPr>
            <a:r>
              <a:rPr lang="en-US" sz="2000" dirty="0"/>
              <a:t>triste- sad			</a:t>
            </a:r>
            <a:r>
              <a:rPr lang="en-US" sz="2000" dirty="0" err="1"/>
              <a:t>sain</a:t>
            </a:r>
            <a:r>
              <a:rPr lang="en-US" sz="2000" dirty="0"/>
              <a:t>- healthy		   </a:t>
            </a:r>
            <a:r>
              <a:rPr lang="en-US" sz="2000" dirty="0" err="1"/>
              <a:t>malade</a:t>
            </a:r>
            <a:r>
              <a:rPr lang="en-US" sz="2000" dirty="0"/>
              <a:t>- sick	       </a:t>
            </a:r>
            <a:r>
              <a:rPr lang="en-US" sz="2000" dirty="0" err="1"/>
              <a:t>gentil</a:t>
            </a:r>
            <a:r>
              <a:rPr lang="en-US" sz="2000" dirty="0"/>
              <a:t>- kind, nice</a:t>
            </a:r>
          </a:p>
          <a:p>
            <a:pPr marL="0" indent="0">
              <a:buNone/>
            </a:pPr>
            <a:r>
              <a:rPr lang="en-US" sz="2000" dirty="0" err="1"/>
              <a:t>sympathique</a:t>
            </a:r>
            <a:r>
              <a:rPr lang="en-US" sz="2000" dirty="0"/>
              <a:t>- nice	</a:t>
            </a:r>
            <a:r>
              <a:rPr lang="en-US" sz="2000" dirty="0" err="1"/>
              <a:t>aimable</a:t>
            </a:r>
            <a:r>
              <a:rPr lang="en-US" sz="2000" dirty="0"/>
              <a:t>- friendly	  </a:t>
            </a:r>
            <a:r>
              <a:rPr lang="en-US" sz="2000" dirty="0" err="1"/>
              <a:t>chouette</a:t>
            </a:r>
            <a:r>
              <a:rPr lang="en-US" sz="2000" dirty="0"/>
              <a:t>- great		bon- good</a:t>
            </a:r>
          </a:p>
          <a:p>
            <a:pPr marL="0" indent="0">
              <a:buNone/>
            </a:pPr>
            <a:r>
              <a:rPr lang="en-US" sz="2000" dirty="0" err="1"/>
              <a:t>mauvais</a:t>
            </a:r>
            <a:r>
              <a:rPr lang="en-US" sz="2000" dirty="0"/>
              <a:t> (m) - bad	difficile- hard		    facile- easy			nouveau- new nouvelle (f) - new 	</a:t>
            </a:r>
            <a:r>
              <a:rPr lang="en-US" sz="2000" dirty="0" err="1"/>
              <a:t>nouvel</a:t>
            </a:r>
            <a:r>
              <a:rPr lang="en-US" sz="2000" dirty="0"/>
              <a:t>- m. spec	   </a:t>
            </a:r>
            <a:r>
              <a:rPr lang="en-US" sz="2000" dirty="0" err="1"/>
              <a:t>dur</a:t>
            </a:r>
            <a:r>
              <a:rPr lang="en-US" sz="2000" dirty="0"/>
              <a:t>- hard			</a:t>
            </a:r>
            <a:r>
              <a:rPr lang="en-US" sz="2000" dirty="0" err="1"/>
              <a:t>pauvre</a:t>
            </a:r>
            <a:r>
              <a:rPr lang="en-US" sz="2000" dirty="0"/>
              <a:t>- poor</a:t>
            </a:r>
          </a:p>
          <a:p>
            <a:pPr marL="0" indent="0">
              <a:buNone/>
            </a:pPr>
            <a:r>
              <a:rPr lang="en-US" sz="2000" dirty="0"/>
              <a:t>riche- rich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14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				E				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		ES				EZ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		E				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parler</a:t>
            </a:r>
            <a:r>
              <a:rPr lang="en-US" dirty="0"/>
              <a:t>- to speak			</a:t>
            </a:r>
            <a:r>
              <a:rPr lang="en-US" dirty="0" err="1"/>
              <a:t>regarder</a:t>
            </a:r>
            <a:r>
              <a:rPr lang="en-US" dirty="0"/>
              <a:t>- to look at, watch</a:t>
            </a:r>
          </a:p>
          <a:p>
            <a:pPr marL="457200" lvl="1" indent="0">
              <a:buNone/>
            </a:pPr>
            <a:r>
              <a:rPr lang="en-US" dirty="0"/>
              <a:t>arriver- to arrive			</a:t>
            </a:r>
            <a:r>
              <a:rPr lang="en-US" dirty="0" err="1"/>
              <a:t>danser</a:t>
            </a:r>
            <a:r>
              <a:rPr lang="en-US" dirty="0"/>
              <a:t>- to dance</a:t>
            </a:r>
          </a:p>
          <a:p>
            <a:pPr marL="457200" lvl="1" indent="0">
              <a:buNone/>
            </a:pPr>
            <a:r>
              <a:rPr lang="en-US" dirty="0"/>
              <a:t>aimer- to like, love		</a:t>
            </a:r>
            <a:r>
              <a:rPr lang="en-US" dirty="0" err="1"/>
              <a:t>jouer</a:t>
            </a:r>
            <a:r>
              <a:rPr lang="en-US" dirty="0"/>
              <a:t>- to play</a:t>
            </a:r>
          </a:p>
          <a:p>
            <a:pPr marL="457200" lvl="1" indent="0">
              <a:buNone/>
            </a:pPr>
            <a:r>
              <a:rPr lang="en-US" dirty="0"/>
              <a:t>demander- to ask		</a:t>
            </a:r>
            <a:r>
              <a:rPr lang="en-US" dirty="0" err="1"/>
              <a:t>tomber</a:t>
            </a:r>
            <a:r>
              <a:rPr lang="en-US" dirty="0"/>
              <a:t>- to fall</a:t>
            </a:r>
          </a:p>
        </p:txBody>
      </p:sp>
    </p:spTree>
    <p:extLst>
      <p:ext uri="{BB962C8B-B14F-4D97-AF65-F5344CB8AC3E}">
        <p14:creationId xmlns:p14="http://schemas.microsoft.com/office/powerpoint/2010/main" val="3810736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 in front of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/>
              <a:t>À </a:t>
            </a:r>
            <a:r>
              <a:rPr lang="en-US" sz="2800" dirty="0"/>
              <a:t>in front of cities:  a Paris, a Memphis</a:t>
            </a:r>
          </a:p>
          <a:p>
            <a:pPr lvl="2"/>
            <a:r>
              <a:rPr lang="en-US" sz="2000" dirty="0"/>
              <a:t>à + Le Havre=  Au Havre</a:t>
            </a:r>
          </a:p>
          <a:p>
            <a:endParaRPr lang="en-US" sz="2000" dirty="0"/>
          </a:p>
          <a:p>
            <a:r>
              <a:rPr lang="en-US" sz="2000" dirty="0"/>
              <a:t>En in front of countries that end in e (fem countries- except for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Mexique</a:t>
            </a:r>
            <a:endParaRPr lang="en-US" sz="2000" dirty="0"/>
          </a:p>
          <a:p>
            <a:pPr lvl="1"/>
            <a:r>
              <a:rPr lang="en-US" sz="2400" dirty="0"/>
              <a:t>Ex:  En France, En </a:t>
            </a:r>
            <a:r>
              <a:rPr lang="en-US" sz="2400" dirty="0" err="1"/>
              <a:t>Italie</a:t>
            </a:r>
            <a:r>
              <a:rPr lang="en-US" sz="2400" dirty="0"/>
              <a:t>, En chine   (means to , at, in)</a:t>
            </a:r>
          </a:p>
          <a:p>
            <a:pPr lvl="1"/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/>
              <a:t>Au in front of countries not ending in e (masc. countries)</a:t>
            </a:r>
          </a:p>
          <a:p>
            <a:pPr lvl="1">
              <a:buFontTx/>
              <a:buChar char="-"/>
            </a:pPr>
            <a:r>
              <a:rPr lang="en-US" sz="2400" dirty="0"/>
              <a:t>Ex:  Au </a:t>
            </a:r>
            <a:r>
              <a:rPr lang="en-US" sz="2400" dirty="0" err="1"/>
              <a:t>Japon</a:t>
            </a:r>
            <a:r>
              <a:rPr lang="en-US" sz="2400" dirty="0"/>
              <a:t>, Au </a:t>
            </a:r>
            <a:r>
              <a:rPr lang="en-US" sz="2400" dirty="0" err="1"/>
              <a:t>Danemark</a:t>
            </a:r>
            <a:r>
              <a:rPr lang="en-US" sz="2400" dirty="0"/>
              <a:t>; Au </a:t>
            </a:r>
            <a:r>
              <a:rPr lang="en-US" sz="2400" dirty="0" err="1"/>
              <a:t>Mexique</a:t>
            </a:r>
            <a:r>
              <a:rPr lang="en-US" sz="2400" dirty="0"/>
              <a:t> ** exception</a:t>
            </a:r>
          </a:p>
          <a:p>
            <a:pPr lvl="1">
              <a:buFont typeface="Arial"/>
              <a:buChar char="•"/>
            </a:pP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/>
              <a:t>Aux in front of plural countries- Aux </a:t>
            </a:r>
            <a:r>
              <a:rPr lang="en-US" sz="2400" dirty="0" err="1"/>
              <a:t>États</a:t>
            </a:r>
            <a:r>
              <a:rPr lang="en-US" sz="2400" dirty="0"/>
              <a:t>- Unis</a:t>
            </a:r>
          </a:p>
          <a:p>
            <a:pPr lvl="1">
              <a:buFontTx/>
              <a:buChar char="-"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101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2000" dirty="0" err="1"/>
              <a:t>cependant</a:t>
            </a:r>
            <a:r>
              <a:rPr lang="en-US" sz="2000" dirty="0"/>
              <a:t>- however</a:t>
            </a:r>
          </a:p>
          <a:p>
            <a:r>
              <a:rPr lang="en-US" sz="2000" dirty="0" err="1"/>
              <a:t>en</a:t>
            </a:r>
            <a:r>
              <a:rPr lang="en-US" sz="2000" dirty="0"/>
              <a:t> conclusion- in conclusion</a:t>
            </a:r>
          </a:p>
          <a:p>
            <a:r>
              <a:rPr lang="en-US" sz="2000" dirty="0" err="1"/>
              <a:t>d’abord</a:t>
            </a:r>
            <a:r>
              <a:rPr lang="en-US" sz="2000" dirty="0"/>
              <a:t>- first</a:t>
            </a:r>
          </a:p>
          <a:p>
            <a:r>
              <a:rPr lang="en-US" sz="2000" dirty="0" err="1"/>
              <a:t>ensuite</a:t>
            </a:r>
            <a:r>
              <a:rPr lang="en-US" sz="2000" dirty="0"/>
              <a:t>- next</a:t>
            </a:r>
          </a:p>
          <a:p>
            <a:r>
              <a:rPr lang="en-US" sz="2000" dirty="0" err="1"/>
              <a:t>puis</a:t>
            </a:r>
            <a:r>
              <a:rPr lang="en-US" sz="2000" dirty="0"/>
              <a:t>- then</a:t>
            </a:r>
          </a:p>
          <a:p>
            <a:r>
              <a:rPr lang="en-US" sz="2000" dirty="0" err="1"/>
              <a:t>alors</a:t>
            </a:r>
            <a:r>
              <a:rPr lang="en-US" sz="2000" dirty="0"/>
              <a:t>, so</a:t>
            </a:r>
          </a:p>
          <a:p>
            <a:r>
              <a:rPr lang="en-US" sz="2000" dirty="0" err="1"/>
              <a:t>donc</a:t>
            </a:r>
            <a:r>
              <a:rPr lang="en-US" sz="2000" dirty="0"/>
              <a:t>, so , therefore</a:t>
            </a:r>
          </a:p>
          <a:p>
            <a:r>
              <a:rPr lang="en-US" sz="2000" dirty="0"/>
              <a:t>au fait- in fact</a:t>
            </a:r>
          </a:p>
          <a:p>
            <a:r>
              <a:rPr lang="en-US" sz="2000" dirty="0"/>
              <a:t>à propos- by the way</a:t>
            </a:r>
          </a:p>
          <a:p>
            <a:r>
              <a:rPr lang="en-US" sz="2000" dirty="0"/>
              <a:t>entre parentheses- by the way</a:t>
            </a:r>
          </a:p>
          <a:p>
            <a:r>
              <a:rPr lang="en-US" sz="2000" dirty="0" err="1"/>
              <a:t>en</a:t>
            </a:r>
            <a:r>
              <a:rPr lang="en-US" sz="2000" dirty="0"/>
              <a:t> plus- in addition</a:t>
            </a:r>
          </a:p>
          <a:p>
            <a:r>
              <a:rPr lang="en-US" sz="2000" dirty="0" err="1"/>
              <a:t>en</a:t>
            </a:r>
            <a:r>
              <a:rPr lang="en-US" sz="2000" dirty="0"/>
              <a:t> fin- at last</a:t>
            </a:r>
          </a:p>
          <a:p>
            <a:r>
              <a:rPr lang="en-US" sz="2000"/>
              <a:t>f</a:t>
            </a:r>
            <a:r>
              <a:rPr lang="en-US" sz="2000"/>
              <a:t>inalement</a:t>
            </a:r>
            <a:r>
              <a:rPr lang="en-US" sz="2000" dirty="0"/>
              <a:t>- finally</a:t>
            </a:r>
          </a:p>
        </p:txBody>
      </p:sp>
    </p:spTree>
    <p:extLst>
      <p:ext uri="{BB962C8B-B14F-4D97-AF65-F5344CB8AC3E}">
        <p14:creationId xmlns:p14="http://schemas.microsoft.com/office/powerpoint/2010/main" val="294515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4"/>
            <a:endParaRPr lang="en-US" dirty="0"/>
          </a:p>
          <a:p>
            <a:pPr marL="3200400" lvl="7" indent="0">
              <a:buNone/>
            </a:pPr>
            <a:r>
              <a:rPr lang="en-US" sz="2800" dirty="0"/>
              <a:t>IS		ISSONS</a:t>
            </a:r>
          </a:p>
          <a:p>
            <a:pPr marL="3200400" lvl="7" indent="0">
              <a:buNone/>
            </a:pPr>
            <a:r>
              <a:rPr lang="en-US" sz="2800" dirty="0"/>
              <a:t>IS		ISSEZ</a:t>
            </a:r>
          </a:p>
          <a:p>
            <a:pPr marL="3200400" lvl="7" indent="0">
              <a:buNone/>
            </a:pPr>
            <a:r>
              <a:rPr lang="en-US" sz="2800" dirty="0"/>
              <a:t>IT		ISSENT</a:t>
            </a:r>
          </a:p>
          <a:p>
            <a:pPr marL="3200400" lvl="7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3200400" lvl="7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3200400" lvl="7" indent="0">
              <a:buNone/>
            </a:pPr>
            <a:endParaRPr lang="en-US" sz="2800" dirty="0"/>
          </a:p>
          <a:p>
            <a:pPr marL="3200400" lvl="7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15671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finir</a:t>
            </a:r>
            <a:r>
              <a:rPr lang="en-US" sz="2800" dirty="0"/>
              <a:t>- to finish					</a:t>
            </a:r>
            <a:r>
              <a:rPr lang="en-US" sz="2800" dirty="0" err="1"/>
              <a:t>obeir</a:t>
            </a:r>
            <a:r>
              <a:rPr lang="en-US" sz="2800" dirty="0"/>
              <a:t>-  to obey</a:t>
            </a:r>
          </a:p>
          <a:p>
            <a:r>
              <a:rPr lang="en-US" sz="2800" dirty="0" err="1"/>
              <a:t>choisir</a:t>
            </a:r>
            <a:r>
              <a:rPr lang="en-US" sz="2800" dirty="0"/>
              <a:t>- to choose				</a:t>
            </a:r>
            <a:r>
              <a:rPr lang="en-US" sz="2800" dirty="0" err="1"/>
              <a:t>punir</a:t>
            </a:r>
            <a:r>
              <a:rPr lang="en-US" sz="2800" dirty="0"/>
              <a:t>- to punish</a:t>
            </a:r>
          </a:p>
          <a:p>
            <a:r>
              <a:rPr lang="en-US" sz="2800" dirty="0" err="1"/>
              <a:t>reussir</a:t>
            </a:r>
            <a:r>
              <a:rPr lang="en-US" sz="2800" dirty="0"/>
              <a:t>- to succeed				</a:t>
            </a:r>
            <a:r>
              <a:rPr lang="en-US" sz="2800" dirty="0" err="1"/>
              <a:t>maigrir</a:t>
            </a:r>
            <a:r>
              <a:rPr lang="en-US" sz="2800" dirty="0"/>
              <a:t> – to lose weight</a:t>
            </a:r>
          </a:p>
        </p:txBody>
      </p:sp>
    </p:spTree>
    <p:extLst>
      <p:ext uri="{BB962C8B-B14F-4D97-AF65-F5344CB8AC3E}">
        <p14:creationId xmlns:p14="http://schemas.microsoft.com/office/powerpoint/2010/main" val="367728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828800" lvl="4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S			ONS</a:t>
            </a:r>
          </a:p>
          <a:p>
            <a:pPr marL="1828800" lvl="4" indent="0">
              <a:buNone/>
            </a:pPr>
            <a:r>
              <a:rPr lang="en-US" sz="2800" dirty="0"/>
              <a:t>	S			EZ</a:t>
            </a:r>
          </a:p>
          <a:p>
            <a:pPr marL="1828800" lvl="4" indent="0">
              <a:buNone/>
            </a:pPr>
            <a:r>
              <a:rPr lang="en-US" sz="2800" dirty="0"/>
              <a:t>	-			ENT</a:t>
            </a:r>
          </a:p>
          <a:p>
            <a:pPr marL="1828800" lvl="4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223919" y="4617696"/>
            <a:ext cx="6888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attendre</a:t>
            </a:r>
            <a:r>
              <a:rPr lang="en-US" sz="2800" dirty="0"/>
              <a:t>- to wait (for)			</a:t>
            </a:r>
            <a:r>
              <a:rPr lang="en-US" sz="2800" dirty="0" err="1"/>
              <a:t>perdre</a:t>
            </a:r>
            <a:r>
              <a:rPr lang="en-US" sz="2800" dirty="0"/>
              <a:t>- to lose</a:t>
            </a:r>
          </a:p>
          <a:p>
            <a:r>
              <a:rPr lang="en-US" sz="2800" dirty="0" err="1"/>
              <a:t>descendre</a:t>
            </a:r>
            <a:r>
              <a:rPr lang="en-US" sz="2800" dirty="0"/>
              <a:t>- to go down		</a:t>
            </a:r>
            <a:r>
              <a:rPr lang="en-US" sz="2800" dirty="0" err="1"/>
              <a:t>vendre</a:t>
            </a:r>
            <a:r>
              <a:rPr lang="en-US" sz="2800" dirty="0"/>
              <a:t>- to sell</a:t>
            </a:r>
          </a:p>
          <a:p>
            <a:r>
              <a:rPr lang="en-US" sz="2800" dirty="0"/>
              <a:t>entendre- to hear				</a:t>
            </a:r>
            <a:r>
              <a:rPr lang="en-US" sz="2800" dirty="0" err="1"/>
              <a:t>rendre</a:t>
            </a:r>
            <a:r>
              <a:rPr lang="en-US" sz="2800" dirty="0"/>
              <a:t>- to return</a:t>
            </a:r>
          </a:p>
        </p:txBody>
      </p:sp>
    </p:spTree>
    <p:extLst>
      <p:ext uri="{BB962C8B-B14F-4D97-AF65-F5344CB8AC3E}">
        <p14:creationId xmlns:p14="http://schemas.microsoft.com/office/powerpoint/2010/main" val="400360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avoir</a:t>
            </a:r>
            <a:r>
              <a:rPr lang="en-US" dirty="0"/>
              <a:t>			</a:t>
            </a:r>
            <a:r>
              <a:rPr lang="en-US" dirty="0" err="1"/>
              <a:t>être</a:t>
            </a:r>
            <a:r>
              <a:rPr lang="en-US" dirty="0"/>
              <a:t>			faire			</a:t>
            </a: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000" dirty="0"/>
              <a:t>to have			to be			to do, make		    to go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j’ai</a:t>
            </a:r>
            <a:r>
              <a:rPr lang="en-US" sz="2000" dirty="0"/>
              <a:t>				je </a:t>
            </a:r>
            <a:r>
              <a:rPr lang="en-US" sz="2000" dirty="0" err="1"/>
              <a:t>suis</a:t>
            </a:r>
            <a:r>
              <a:rPr lang="en-US" sz="2000" dirty="0"/>
              <a:t>			je </a:t>
            </a:r>
            <a:r>
              <a:rPr lang="en-US" sz="2000" dirty="0" err="1"/>
              <a:t>fais</a:t>
            </a:r>
            <a:r>
              <a:rPr lang="en-US" sz="2000" dirty="0"/>
              <a:t>			je </a:t>
            </a:r>
            <a:r>
              <a:rPr lang="en-US" sz="2000" dirty="0" err="1"/>
              <a:t>vais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tu</a:t>
            </a:r>
            <a:r>
              <a:rPr lang="en-US" sz="2000" dirty="0"/>
              <a:t> as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fais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vas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il</a:t>
            </a:r>
            <a:r>
              <a:rPr lang="en-US" sz="2000" dirty="0"/>
              <a:t> a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			</a:t>
            </a:r>
            <a:r>
              <a:rPr lang="en-US" sz="2000" dirty="0" err="1"/>
              <a:t>il</a:t>
            </a:r>
            <a:r>
              <a:rPr lang="en-US" sz="2000" dirty="0"/>
              <a:t> fait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nous </a:t>
            </a:r>
            <a:r>
              <a:rPr lang="en-US" sz="2000" dirty="0" err="1"/>
              <a:t>avons</a:t>
            </a:r>
            <a:r>
              <a:rPr lang="en-US" sz="2000" dirty="0"/>
              <a:t>		  nous </a:t>
            </a:r>
            <a:r>
              <a:rPr lang="en-US" sz="2000" dirty="0" err="1"/>
              <a:t>sommes</a:t>
            </a:r>
            <a:r>
              <a:rPr lang="en-US" sz="2000" dirty="0"/>
              <a:t>		nous </a:t>
            </a:r>
            <a:r>
              <a:rPr lang="en-US" sz="2000" dirty="0" err="1"/>
              <a:t>faisons</a:t>
            </a:r>
            <a:r>
              <a:rPr lang="en-US" sz="2000" dirty="0"/>
              <a:t>		nous </a:t>
            </a:r>
            <a:r>
              <a:rPr lang="en-US" sz="2000" dirty="0" err="1"/>
              <a:t>allons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avez</a:t>
            </a:r>
            <a:r>
              <a:rPr lang="en-US" sz="2000" dirty="0"/>
              <a:t>		 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êtes</a:t>
            </a:r>
            <a:r>
              <a:rPr lang="en-US" sz="2000" dirty="0"/>
              <a:t>	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faites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allez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ont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sont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font			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vont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92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err="1"/>
              <a:t>prendre</a:t>
            </a:r>
            <a:r>
              <a:rPr lang="en-US" dirty="0"/>
              <a:t>		</a:t>
            </a:r>
            <a:r>
              <a:rPr lang="en-US" dirty="0" err="1"/>
              <a:t>vouloir</a:t>
            </a:r>
            <a:r>
              <a:rPr lang="en-US" dirty="0"/>
              <a:t>		</a:t>
            </a:r>
            <a:r>
              <a:rPr lang="en-US" dirty="0" err="1"/>
              <a:t>pouvoir</a:t>
            </a:r>
            <a:r>
              <a:rPr lang="en-US" dirty="0"/>
              <a:t>		</a:t>
            </a:r>
            <a:r>
              <a:rPr lang="en-US" dirty="0" err="1"/>
              <a:t>venir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	to take			to want, wish	to be able, can	to come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je </a:t>
            </a:r>
            <a:r>
              <a:rPr lang="en-US" sz="2000" dirty="0" err="1"/>
              <a:t>prends</a:t>
            </a:r>
            <a:r>
              <a:rPr lang="en-US" sz="2000" dirty="0"/>
              <a:t>		     	je </a:t>
            </a:r>
            <a:r>
              <a:rPr lang="en-US" sz="2000" dirty="0" err="1"/>
              <a:t>veux</a:t>
            </a:r>
            <a:r>
              <a:rPr lang="en-US" sz="2000" dirty="0"/>
              <a:t>			je </a:t>
            </a:r>
            <a:r>
              <a:rPr lang="en-US" sz="2000" dirty="0" err="1"/>
              <a:t>peux</a:t>
            </a:r>
            <a:r>
              <a:rPr lang="en-US" sz="2000" dirty="0"/>
              <a:t>			je </a:t>
            </a:r>
            <a:r>
              <a:rPr lang="en-US" sz="2000" dirty="0" err="1"/>
              <a:t>viens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prends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veux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peux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viens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prend</a:t>
            </a: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veut</a:t>
            </a:r>
            <a:r>
              <a:rPr lang="en-US" sz="2000" dirty="0"/>
              <a:t>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peut</a:t>
            </a:r>
            <a:r>
              <a:rPr lang="en-US" sz="2000" dirty="0"/>
              <a:t>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vient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nous </a:t>
            </a:r>
            <a:r>
              <a:rPr lang="en-US" sz="2000" dirty="0" err="1"/>
              <a:t>prenons</a:t>
            </a:r>
            <a:r>
              <a:rPr lang="en-US" sz="2000" dirty="0"/>
              <a:t>		nous </a:t>
            </a:r>
            <a:r>
              <a:rPr lang="en-US" sz="2000" dirty="0" err="1"/>
              <a:t>voulons</a:t>
            </a:r>
            <a:r>
              <a:rPr lang="en-US" sz="2000" dirty="0"/>
              <a:t>		nous </a:t>
            </a:r>
            <a:r>
              <a:rPr lang="en-US" sz="2000" dirty="0" err="1"/>
              <a:t>pouvons</a:t>
            </a:r>
            <a:r>
              <a:rPr lang="en-US" sz="2000" dirty="0"/>
              <a:t>	nous </a:t>
            </a:r>
            <a:r>
              <a:rPr lang="en-US" sz="2000" dirty="0" err="1"/>
              <a:t>venons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prenez</a:t>
            </a:r>
            <a:r>
              <a:rPr lang="en-US" sz="2000" dirty="0"/>
              <a:t>	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voulez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pouvez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venez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prennent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veulent</a:t>
            </a:r>
            <a:r>
              <a:rPr lang="en-US" sz="2000" dirty="0"/>
              <a:t>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peuvent</a:t>
            </a:r>
            <a:r>
              <a:rPr lang="en-US" sz="2000" dirty="0"/>
              <a:t>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viennent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3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écrire</a:t>
            </a:r>
            <a:r>
              <a:rPr lang="en-US" dirty="0"/>
              <a:t>    		 dire	  			lire			</a:t>
            </a:r>
            <a:r>
              <a:rPr lang="en-US" dirty="0" err="1"/>
              <a:t>voir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to write		 	 to </a:t>
            </a:r>
            <a:r>
              <a:rPr lang="en-US" sz="2000" dirty="0" err="1"/>
              <a:t>say,tell</a:t>
            </a:r>
            <a:r>
              <a:rPr lang="en-US" sz="2000" dirty="0"/>
              <a:t>			to read			to see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j’écris</a:t>
            </a:r>
            <a:r>
              <a:rPr lang="en-US" sz="2000" dirty="0"/>
              <a:t>			    je dis				je </a:t>
            </a:r>
            <a:r>
              <a:rPr lang="en-US" sz="2000" dirty="0" err="1"/>
              <a:t>lis</a:t>
            </a:r>
            <a:r>
              <a:rPr lang="en-US" sz="2000" dirty="0"/>
              <a:t>			je </a:t>
            </a:r>
            <a:r>
              <a:rPr lang="en-US" sz="2000" dirty="0" err="1"/>
              <a:t>vois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écris</a:t>
            </a:r>
            <a:r>
              <a:rPr lang="en-US" sz="2000" dirty="0"/>
              <a:t>			    </a:t>
            </a:r>
            <a:r>
              <a:rPr lang="en-US" sz="2000" dirty="0" err="1"/>
              <a:t>tu</a:t>
            </a:r>
            <a:r>
              <a:rPr lang="en-US" sz="2000" dirty="0"/>
              <a:t> dis	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lis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vois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écrit</a:t>
            </a:r>
            <a:r>
              <a:rPr lang="en-US" sz="2000" dirty="0"/>
              <a:t>			   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dit</a:t>
            </a: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lit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voit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nous </a:t>
            </a:r>
            <a:r>
              <a:rPr lang="en-US" sz="2000" dirty="0" err="1"/>
              <a:t>écrivons</a:t>
            </a:r>
            <a:r>
              <a:rPr lang="en-US" sz="2000" dirty="0"/>
              <a:t>	  nous </a:t>
            </a:r>
            <a:r>
              <a:rPr lang="en-US" sz="2000" dirty="0" err="1"/>
              <a:t>disons</a:t>
            </a:r>
            <a:r>
              <a:rPr lang="en-US" sz="2000" dirty="0"/>
              <a:t>		     nous </a:t>
            </a:r>
            <a:r>
              <a:rPr lang="en-US" sz="2000" dirty="0" err="1"/>
              <a:t>lisons</a:t>
            </a:r>
            <a:r>
              <a:rPr lang="en-US" sz="2000" dirty="0"/>
              <a:t>		nous </a:t>
            </a:r>
            <a:r>
              <a:rPr lang="en-US" sz="2000" dirty="0" err="1"/>
              <a:t>voyons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écrivez</a:t>
            </a:r>
            <a:r>
              <a:rPr lang="en-US" sz="2000" dirty="0"/>
              <a:t>		 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dites</a:t>
            </a:r>
            <a:r>
              <a:rPr lang="en-US" sz="2000" dirty="0"/>
              <a:t>	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lisez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voyez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écrivent</a:t>
            </a:r>
            <a:r>
              <a:rPr lang="en-US" sz="2000" dirty="0"/>
              <a:t>		  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disent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lisent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voient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6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CONNAÎTRE		SAVOIR			METTRE		ACHETER</a:t>
            </a:r>
          </a:p>
          <a:p>
            <a:pPr marL="0" indent="0">
              <a:buNone/>
            </a:pPr>
            <a:r>
              <a:rPr lang="en-US" sz="2000" dirty="0"/>
              <a:t>TO KNOW (PERSON)	TO KNOW (HOW)	         TO PUT, PLACE	TO BUY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je </a:t>
            </a:r>
            <a:r>
              <a:rPr lang="en-US" sz="2000" dirty="0" err="1"/>
              <a:t>connais</a:t>
            </a:r>
            <a:r>
              <a:rPr lang="en-US" sz="2000" dirty="0"/>
              <a:t>				je sais			je </a:t>
            </a:r>
            <a:r>
              <a:rPr lang="en-US" sz="2000" dirty="0" err="1"/>
              <a:t>mets</a:t>
            </a:r>
            <a:r>
              <a:rPr lang="en-US" sz="2000" dirty="0"/>
              <a:t>			</a:t>
            </a:r>
            <a:r>
              <a:rPr lang="en-US" sz="2000" dirty="0" err="1"/>
              <a:t>j’achète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connais</a:t>
            </a:r>
            <a:r>
              <a:rPr lang="en-US" sz="2000" dirty="0"/>
              <a:t>				</a:t>
            </a:r>
            <a:r>
              <a:rPr lang="en-US" sz="2000" dirty="0" err="1"/>
              <a:t>tu</a:t>
            </a:r>
            <a:r>
              <a:rPr lang="en-US" sz="2000" dirty="0"/>
              <a:t> sais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mets</a:t>
            </a:r>
            <a:r>
              <a:rPr lang="en-US" sz="2000" dirty="0"/>
              <a:t>			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achètes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connaît</a:t>
            </a:r>
            <a:r>
              <a:rPr lang="en-US" sz="2000" dirty="0"/>
              <a:t>	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sait</a:t>
            </a:r>
            <a:r>
              <a:rPr lang="en-US" sz="2000" dirty="0"/>
              <a:t>			</a:t>
            </a:r>
            <a:r>
              <a:rPr lang="en-US" sz="2000" dirty="0" err="1"/>
              <a:t>il</a:t>
            </a:r>
            <a:r>
              <a:rPr lang="en-US" sz="2000" dirty="0"/>
              <a:t> met			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achète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nous </a:t>
            </a:r>
            <a:r>
              <a:rPr lang="en-US" sz="2000" dirty="0" err="1"/>
              <a:t>connaissons</a:t>
            </a:r>
            <a:r>
              <a:rPr lang="en-US" sz="2000" dirty="0"/>
              <a:t>		nous </a:t>
            </a:r>
            <a:r>
              <a:rPr lang="en-US" sz="2000" dirty="0" err="1"/>
              <a:t>savons</a:t>
            </a:r>
            <a:r>
              <a:rPr lang="en-US" sz="2000" dirty="0"/>
              <a:t>		nous </a:t>
            </a:r>
            <a:r>
              <a:rPr lang="en-US" sz="2000" dirty="0" err="1"/>
              <a:t>mettons</a:t>
            </a:r>
            <a:r>
              <a:rPr lang="en-US" sz="2000" dirty="0"/>
              <a:t>	nous </a:t>
            </a:r>
            <a:r>
              <a:rPr lang="en-US" sz="2000" dirty="0" err="1"/>
              <a:t>achetons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connaissez</a:t>
            </a:r>
            <a:r>
              <a:rPr lang="en-US" sz="2000" dirty="0"/>
              <a:t>	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savez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mettez</a:t>
            </a:r>
            <a:r>
              <a:rPr lang="en-US" sz="2000" dirty="0"/>
              <a:t>		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achetez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connaissent</a:t>
            </a:r>
            <a:r>
              <a:rPr lang="en-US" sz="2000" dirty="0"/>
              <a:t>	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savent</a:t>
            </a:r>
            <a:r>
              <a:rPr lang="en-US" sz="2000" dirty="0"/>
              <a:t>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mettent</a:t>
            </a:r>
            <a:r>
              <a:rPr lang="en-US" sz="2000" dirty="0"/>
              <a:t>		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achètent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693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474</Words>
  <Application>Microsoft Office PowerPoint</Application>
  <PresentationFormat>On-screen Show (4:3)</PresentationFormat>
  <Paragraphs>354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French for File Folders</vt:lpstr>
      <vt:lpstr>PRESENT TENSE</vt:lpstr>
      <vt:lpstr>ER VERBS</vt:lpstr>
      <vt:lpstr>IR VERBS</vt:lpstr>
      <vt:lpstr>RE VERBS</vt:lpstr>
      <vt:lpstr>Irregular verbs</vt:lpstr>
      <vt:lpstr>IRREGULAR VERBS</vt:lpstr>
      <vt:lpstr>IRREGULAR VERBS</vt:lpstr>
      <vt:lpstr>IRREGULAR VERBS</vt:lpstr>
      <vt:lpstr>IMPÉRATIF (COMMANDS)</vt:lpstr>
      <vt:lpstr>DISJUNCTIVE  (Stress) PN</vt:lpstr>
      <vt:lpstr>QUESTION WORDS</vt:lpstr>
      <vt:lpstr>Passe Composé  (past action tense)</vt:lpstr>
      <vt:lpstr>PowerPoint Presentation</vt:lpstr>
      <vt:lpstr>IMPARFAIT (PAST TENSE-DESCRIPTIVE)</vt:lpstr>
      <vt:lpstr>PQP- PLUS QUE PARFAIT</vt:lpstr>
      <vt:lpstr>LE FUTUR</vt:lpstr>
      <vt:lpstr>LE CONDITIONEL</vt:lpstr>
      <vt:lpstr>LE CONDITIONEL PASSÉ  (CONDITIONAL PAST) would, should have  </vt:lpstr>
      <vt:lpstr>LE FUTUR ANTERIEUR  (FUTURE PERFECT)</vt:lpstr>
      <vt:lpstr>Le Subjonctif</vt:lpstr>
      <vt:lpstr>Past Subjunctive</vt:lpstr>
      <vt:lpstr>When to use subjunctive</vt:lpstr>
      <vt:lpstr>PowerPoint Presentation</vt:lpstr>
      <vt:lpstr>Direct Object PNs</vt:lpstr>
      <vt:lpstr>Indirect Object Pns</vt:lpstr>
      <vt:lpstr>Other pronouns</vt:lpstr>
      <vt:lpstr>Prepositions</vt:lpstr>
      <vt:lpstr>Adjectives</vt:lpstr>
      <vt:lpstr>Adjectives in front of places</vt:lpstr>
      <vt:lpstr>Transitional Words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</dc:title>
  <dc:creator>Cheryl Westbrook</dc:creator>
  <cp:lastModifiedBy>MELISSA  HOPKINS</cp:lastModifiedBy>
  <cp:revision>77</cp:revision>
  <cp:lastPrinted>2018-08-16T17:15:31Z</cp:lastPrinted>
  <dcterms:created xsi:type="dcterms:W3CDTF">2016-08-11T19:20:40Z</dcterms:created>
  <dcterms:modified xsi:type="dcterms:W3CDTF">2019-08-13T13:37:59Z</dcterms:modified>
</cp:coreProperties>
</file>