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4ACC7F-5EC8-4478-979F-8B455FC380D3}">
  <a:tblStyle styleId="{904ACC7F-5EC8-4478-979F-8B455FC380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4709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572367"/>
            <a:ext cx="8832300" cy="149817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Chapitre</a:t>
            </a:r>
            <a:r>
              <a:rPr lang="en" sz="6000" b="1" dirty="0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 2 - </a:t>
            </a:r>
            <a:r>
              <a:rPr lang="en" sz="6000" b="1" dirty="0" err="1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Grammaire</a:t>
            </a:r>
            <a:r>
              <a:rPr lang="en" sz="6000" b="1" dirty="0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 1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8692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8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L’article</a:t>
            </a:r>
            <a:r>
              <a:rPr lang="en" sz="88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88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défini</a:t>
            </a:r>
            <a:r>
              <a:rPr lang="en" sz="88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et les </a:t>
            </a:r>
            <a:r>
              <a:rPr lang="en" sz="88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verbes</a:t>
            </a:r>
            <a:r>
              <a:rPr lang="en" sz="88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88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en</a:t>
            </a:r>
            <a:r>
              <a:rPr lang="en" sz="88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ER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title" idx="4294967295"/>
          </p:nvPr>
        </p:nvSpPr>
        <p:spPr>
          <a:xfrm>
            <a:off x="159300" y="141350"/>
            <a:ext cx="8673000" cy="8913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0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40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40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40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40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40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40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815625" y="1697850"/>
            <a:ext cx="767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dirty="0" err="1">
                <a:latin typeface="Boogaloo"/>
                <a:ea typeface="Boogaloo"/>
                <a:cs typeface="Boogaloo"/>
                <a:sym typeface="Boogaloo"/>
              </a:rPr>
              <a:t>J’adore</a:t>
            </a: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 lire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  ___ romans.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2897664" y="2564103"/>
            <a:ext cx="1182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>
                <a:solidFill>
                  <a:srgbClr val="38761D"/>
                </a:solidFill>
                <a:latin typeface="Boogaloo"/>
                <a:ea typeface="Boogaloo"/>
                <a:cs typeface="Boogaloo"/>
                <a:sym typeface="Boogaloo"/>
              </a:rPr>
              <a:t>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815625" y="1697850"/>
            <a:ext cx="767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Aimes-tu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  ___ école?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3164388" y="2483510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0" b="1">
                <a:solidFill>
                  <a:srgbClr val="674EA7"/>
                </a:solidFill>
                <a:latin typeface="Boogaloo"/>
                <a:ea typeface="Boogaloo"/>
                <a:cs typeface="Boogaloo"/>
                <a:sym typeface="Boogaloo"/>
              </a:rPr>
              <a:t>l’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141350"/>
            <a:ext cx="8520600" cy="864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Comment </a:t>
            </a:r>
            <a:r>
              <a:rPr lang="en" sz="4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4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4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4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4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48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564350" y="1575325"/>
            <a:ext cx="6388200" cy="2258400"/>
          </a:xfrm>
          <a:prstGeom prst="rect">
            <a:avLst/>
          </a:prstGeom>
          <a:solidFill>
            <a:srgbClr val="E06666"/>
          </a:solidFill>
          <a:ln w="114300" cap="flat" cmpd="sng">
            <a:solidFill>
              <a:srgbClr val="0E48AF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Les verbes en 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5613900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24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24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24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24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24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  <p:graphicFrame>
        <p:nvGraphicFramePr>
          <p:cNvPr id="157" name="Shape 157"/>
          <p:cNvGraphicFramePr/>
          <p:nvPr/>
        </p:nvGraphicFramePr>
        <p:xfrm>
          <a:off x="273450" y="804725"/>
          <a:ext cx="8634800" cy="417237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21800"/>
                <a:gridCol w="4413000"/>
              </a:tblGrid>
              <a:tr h="10425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8" name="Shape 158"/>
          <p:cNvSpPr txBox="1"/>
          <p:nvPr/>
        </p:nvSpPr>
        <p:spPr>
          <a:xfrm>
            <a:off x="3764139" y="740531"/>
            <a:ext cx="4837034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5400" dirty="0">
                <a:latin typeface="Boogaloo"/>
                <a:ea typeface="Boogaloo"/>
                <a:cs typeface="Boogaloo"/>
                <a:sym typeface="Boogaloo"/>
              </a:rPr>
              <a:t>a</a:t>
            </a:r>
            <a:r>
              <a:rPr lang="en" sz="5400" dirty="0" err="1" smtClean="0">
                <a:latin typeface="Boogaloo"/>
                <a:ea typeface="Boogaloo"/>
                <a:cs typeface="Boogaloo"/>
                <a:sym typeface="Boogaloo"/>
              </a:rPr>
              <a:t>imer</a:t>
            </a:r>
            <a:r>
              <a:rPr lang="en-US" sz="5400" dirty="0" smtClean="0">
                <a:latin typeface="Boogaloo"/>
                <a:ea typeface="Boogaloo"/>
                <a:cs typeface="Boogaloo"/>
                <a:sym typeface="Boogaloo"/>
              </a:rPr>
              <a:t> – to like</a:t>
            </a:r>
            <a:endParaRPr lang="en" sz="54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303250" y="1942400"/>
            <a:ext cx="9786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J’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227050" y="3038102"/>
            <a:ext cx="9786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>
                <a:latin typeface="Boogaloo"/>
                <a:ea typeface="Boogaloo"/>
                <a:cs typeface="Boogaloo"/>
                <a:sym typeface="Boogaloo"/>
              </a:rPr>
              <a:t>Tu</a:t>
            </a:r>
            <a:endParaRPr lang="en" sz="54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227050" y="3999800"/>
            <a:ext cx="25263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000">
                <a:latin typeface="Boogaloo"/>
                <a:ea typeface="Boogaloo"/>
                <a:cs typeface="Boogaloo"/>
                <a:sym typeface="Boogaloo"/>
              </a:rPr>
              <a:t>Il/elle/on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494250" y="1942400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 dirty="0">
                <a:latin typeface="Boogaloo"/>
                <a:ea typeface="Boogaloo"/>
                <a:cs typeface="Boogaloo"/>
                <a:sym typeface="Boogaloo"/>
              </a:rPr>
              <a:t>Nous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4570450" y="2965325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 dirty="0" err="1">
                <a:latin typeface="Boogaloo"/>
                <a:ea typeface="Boogaloo"/>
                <a:cs typeface="Boogaloo"/>
                <a:sym typeface="Boogaloo"/>
              </a:rPr>
              <a:t>Vous</a:t>
            </a:r>
            <a:endParaRPr lang="en" sz="54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4570175" y="3999800"/>
            <a:ext cx="2294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000">
                <a:latin typeface="Boogaloo"/>
                <a:ea typeface="Boogaloo"/>
                <a:cs typeface="Boogaloo"/>
                <a:sym typeface="Boogaloo"/>
              </a:rPr>
              <a:t>Ils/Elles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735343" y="196342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858700" y="3034160"/>
            <a:ext cx="19887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211650" y="3999800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888950" y="1942400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6044872" y="2971100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6605153" y="399980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1839953" y="1952910"/>
            <a:ext cx="7263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2160530" y="3034160"/>
            <a:ext cx="11559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es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3686750" y="3989290"/>
            <a:ext cx="7263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7128773" y="194240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7317960" y="2960590"/>
            <a:ext cx="9786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ez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7564955" y="400359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b="1" dirty="0" err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ent</a:t>
            </a:r>
            <a:endParaRPr lang="en" sz="54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77" name="Shape 177"/>
          <p:cNvSpPr txBox="1"/>
          <p:nvPr/>
        </p:nvSpPr>
        <p:spPr>
          <a:xfrm rot="-464742">
            <a:off x="1440702" y="941078"/>
            <a:ext cx="3022780" cy="6911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000" b="1" dirty="0" err="1">
                <a:solidFill>
                  <a:srgbClr val="674EA7"/>
                </a:solidFill>
                <a:latin typeface="Sacramento"/>
                <a:ea typeface="Sacramento"/>
                <a:cs typeface="Sacramento"/>
                <a:sym typeface="Sacramento"/>
              </a:rPr>
              <a:t>l’infinitif</a:t>
            </a:r>
            <a:r>
              <a:rPr lang="en" sz="4000" b="1" dirty="0">
                <a:solidFill>
                  <a:srgbClr val="674EA7"/>
                </a:solidFill>
                <a:latin typeface="Sacramento"/>
                <a:ea typeface="Sacramento"/>
                <a:cs typeface="Sacramento"/>
                <a:sym typeface="Sacramento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Shape 182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3" name="Shape 183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J’_____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jouer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au basket.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1132446" y="2446421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  <a:r>
              <a:rPr lang="en" sz="6600" b="1" dirty="0" err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7040286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Shape 190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1" name="Shape 191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Mme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DuFour _____ lire les romans.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5270854" y="1951471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  <a:r>
              <a:rPr lang="en" sz="6600" b="1" dirty="0" err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6903652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Shape 198"/>
          <p:cNvGraphicFramePr/>
          <p:nvPr/>
        </p:nvGraphicFramePr>
        <p:xfrm>
          <a:off x="268950" y="14272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9" name="Shape 199"/>
          <p:cNvSpPr txBox="1"/>
          <p:nvPr/>
        </p:nvSpPr>
        <p:spPr>
          <a:xfrm>
            <a:off x="379750" y="20582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Nous _______ étudier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le français.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2978475" y="1647990"/>
            <a:ext cx="27576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  <a:r>
              <a:rPr lang="en" sz="6600" b="1" dirty="0" err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159300" y="151860"/>
            <a:ext cx="6777528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" name="Shape 206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7" name="Shape 207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La classe _____ parler français.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4111556" y="1944906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aim</a:t>
            </a:r>
            <a:r>
              <a:rPr lang="en" sz="6600" b="1" dirty="0" err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6966714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4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6903652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  <p:graphicFrame>
        <p:nvGraphicFramePr>
          <p:cNvPr id="215" name="Shape 215"/>
          <p:cNvGraphicFramePr/>
          <p:nvPr/>
        </p:nvGraphicFramePr>
        <p:xfrm>
          <a:off x="273450" y="804725"/>
          <a:ext cx="8634800" cy="417237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21800"/>
                <a:gridCol w="4413000"/>
              </a:tblGrid>
              <a:tr h="1042550">
                <a:tc gridSpan="2"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6" name="Shape 216"/>
          <p:cNvSpPr txBox="1"/>
          <p:nvPr/>
        </p:nvSpPr>
        <p:spPr>
          <a:xfrm>
            <a:off x="3216472" y="767075"/>
            <a:ext cx="5780386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6000" dirty="0">
                <a:latin typeface="Boogaloo"/>
                <a:ea typeface="Boogaloo"/>
                <a:cs typeface="Boogaloo"/>
                <a:sym typeface="Boogaloo"/>
              </a:rPr>
              <a:t>j</a:t>
            </a:r>
            <a:r>
              <a:rPr lang="en" sz="6000" dirty="0" err="1" smtClean="0">
                <a:latin typeface="Boogaloo"/>
                <a:ea typeface="Boogaloo"/>
                <a:cs typeface="Boogaloo"/>
                <a:sym typeface="Boogaloo"/>
              </a:rPr>
              <a:t>ouer</a:t>
            </a:r>
            <a:r>
              <a:rPr lang="en-US" sz="6000" dirty="0" smtClean="0">
                <a:latin typeface="Boogaloo"/>
                <a:ea typeface="Boogaloo"/>
                <a:cs typeface="Boogaloo"/>
                <a:sym typeface="Boogaloo"/>
              </a:rPr>
              <a:t> – to play</a:t>
            </a:r>
            <a:endParaRPr lang="en" sz="60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303250" y="1942400"/>
            <a:ext cx="9786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Je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227050" y="2933000"/>
            <a:ext cx="1180864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err="1">
                <a:latin typeface="Boogaloo"/>
                <a:ea typeface="Boogaloo"/>
                <a:cs typeface="Boogaloo"/>
                <a:sym typeface="Boogaloo"/>
              </a:rPr>
              <a:t>Tu</a:t>
            </a:r>
            <a:endParaRPr lang="en" sz="60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227050" y="3999800"/>
            <a:ext cx="306836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 dirty="0">
                <a:latin typeface="Boogaloo"/>
                <a:ea typeface="Boogaloo"/>
                <a:cs typeface="Boogaloo"/>
                <a:sym typeface="Boogaloo"/>
              </a:rPr>
              <a:t>Il/</a:t>
            </a:r>
            <a:r>
              <a:rPr lang="en" sz="5400" dirty="0" err="1">
                <a:latin typeface="Boogaloo"/>
                <a:ea typeface="Boogaloo"/>
                <a:cs typeface="Boogaloo"/>
                <a:sym typeface="Boogaloo"/>
              </a:rPr>
              <a:t>elle</a:t>
            </a:r>
            <a:r>
              <a:rPr lang="en" sz="5400" dirty="0">
                <a:latin typeface="Boogaloo"/>
                <a:ea typeface="Boogaloo"/>
                <a:cs typeface="Boogaloo"/>
                <a:sym typeface="Boogaloo"/>
              </a:rPr>
              <a:t>/on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494250" y="1942400"/>
            <a:ext cx="2022164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Nous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4570450" y="2965325"/>
            <a:ext cx="1945964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Vous</a:t>
            </a:r>
            <a:endParaRPr lang="en" sz="60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4646374" y="3999800"/>
            <a:ext cx="2789475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 dirty="0" err="1">
                <a:latin typeface="Boogaloo"/>
                <a:ea typeface="Boogaloo"/>
                <a:cs typeface="Boogaloo"/>
                <a:sym typeface="Boogaloo"/>
              </a:rPr>
              <a:t>Ils</a:t>
            </a:r>
            <a:r>
              <a:rPr lang="en" sz="4400" dirty="0">
                <a:latin typeface="Boogaloo"/>
                <a:ea typeface="Boogaloo"/>
                <a:cs typeface="Boogaloo"/>
                <a:sym typeface="Boogaloo"/>
              </a:rPr>
              <a:t>/</a:t>
            </a:r>
            <a:r>
              <a:rPr lang="en" sz="4400" dirty="0" err="1">
                <a:latin typeface="Boogaloo"/>
                <a:ea typeface="Boogaloo"/>
                <a:cs typeface="Boogaloo"/>
                <a:sym typeface="Boogaloo"/>
              </a:rPr>
              <a:t>Elles</a:t>
            </a:r>
            <a:endParaRPr lang="en" sz="44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760450" y="1942400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endParaRPr lang="en" sz="6000" b="1" dirty="0">
              <a:solidFill>
                <a:srgbClr val="FF0000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798400" y="2971100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endParaRPr lang="en" sz="6000" b="1" dirty="0">
              <a:solidFill>
                <a:srgbClr val="FF0000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2492802" y="4031674"/>
            <a:ext cx="2201400" cy="854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endParaRPr lang="en" sz="6000" b="1" dirty="0">
              <a:solidFill>
                <a:srgbClr val="FF0000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6046603" y="1942400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endParaRPr lang="en" sz="6000" b="1" dirty="0">
              <a:solidFill>
                <a:srgbClr val="FF0000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6276098" y="2971100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endParaRPr lang="en" sz="6000" b="1" dirty="0">
              <a:solidFill>
                <a:srgbClr val="FF0000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6418593" y="399980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endParaRPr lang="en" sz="5400" b="1" dirty="0">
              <a:solidFill>
                <a:srgbClr val="FF0000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2165769" y="1942400"/>
            <a:ext cx="7263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2139510" y="2971100"/>
            <a:ext cx="11559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es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3870679" y="3999800"/>
            <a:ext cx="7263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7210229" y="194240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7483500" y="3044152"/>
            <a:ext cx="978600" cy="7401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ez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7312706" y="401410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ent</a:t>
            </a:r>
            <a:endParaRPr lang="en" sz="54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35" name="Shape 235"/>
          <p:cNvSpPr txBox="1"/>
          <p:nvPr/>
        </p:nvSpPr>
        <p:spPr>
          <a:xfrm rot="-464742">
            <a:off x="862635" y="941078"/>
            <a:ext cx="3022780" cy="6911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674EA7"/>
                </a:solidFill>
                <a:latin typeface="Sacramento"/>
                <a:ea typeface="Sacramento"/>
                <a:cs typeface="Sacramento"/>
                <a:sym typeface="Sacramento"/>
              </a:rPr>
              <a:t>l’infinitif</a:t>
            </a:r>
            <a:r>
              <a:rPr lang="en" sz="4800" b="1" dirty="0">
                <a:solidFill>
                  <a:srgbClr val="674EA7"/>
                </a:solidFill>
                <a:latin typeface="Sacramento"/>
                <a:ea typeface="Sacramento"/>
                <a:cs typeface="Sacramento"/>
                <a:sym typeface="Sacramento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Shape 240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1" name="Shape 241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Je _____ au basket.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2275210" y="2455040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r>
              <a:rPr lang="en" sz="66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59299" y="151860"/>
            <a:ext cx="7050797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graphicFrame>
        <p:nvGraphicFramePr>
          <p:cNvPr id="62" name="Shape 62"/>
          <p:cNvGraphicFramePr/>
          <p:nvPr/>
        </p:nvGraphicFramePr>
        <p:xfrm>
          <a:off x="558850" y="1349575"/>
          <a:ext cx="8031400" cy="297987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1473400"/>
                <a:gridCol w="2004075"/>
                <a:gridCol w="2202550"/>
                <a:gridCol w="2351375"/>
              </a:tblGrid>
              <a:tr h="6779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</a:tr>
              <a:tr h="11509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</a:tr>
              <a:tr h="11509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558850" y="2227388"/>
            <a:ext cx="15183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 dirty="0" err="1">
                <a:latin typeface="Boogaloo"/>
                <a:ea typeface="Boogaloo"/>
                <a:cs typeface="Boogaloo"/>
                <a:sym typeface="Boogaloo"/>
              </a:rPr>
              <a:t>Singulier</a:t>
            </a:r>
            <a:endParaRPr lang="en" sz="2400" b="1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1450" y="3435713"/>
            <a:ext cx="15183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 dirty="0" err="1">
                <a:latin typeface="Boogaloo"/>
                <a:ea typeface="Boogaloo"/>
                <a:cs typeface="Boogaloo"/>
                <a:sym typeface="Boogaloo"/>
              </a:rPr>
              <a:t>Pluriel</a:t>
            </a:r>
            <a:endParaRPr lang="en" sz="3300" b="1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833350" y="1346850"/>
            <a:ext cx="23367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Masculin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017900" y="1346850"/>
            <a:ext cx="21672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>
                <a:solidFill>
                  <a:srgbClr val="D40B87"/>
                </a:solidFill>
                <a:latin typeface="Boogaloo"/>
                <a:ea typeface="Boogaloo"/>
                <a:cs typeface="Boogaloo"/>
                <a:sym typeface="Boogaloo"/>
              </a:rPr>
              <a:t>Féminin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369900" y="1423049"/>
            <a:ext cx="2336700" cy="8315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2000" b="1" dirty="0" err="1">
                <a:solidFill>
                  <a:srgbClr val="274E13"/>
                </a:solidFill>
                <a:latin typeface="Boogaloo"/>
                <a:ea typeface="Boogaloo"/>
                <a:cs typeface="Boogaloo"/>
                <a:sym typeface="Boogaloo"/>
              </a:rPr>
              <a:t>Devant</a:t>
            </a:r>
            <a:r>
              <a:rPr lang="en" sz="2000" b="1" dirty="0">
                <a:solidFill>
                  <a:srgbClr val="274E13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2000" b="1" dirty="0" err="1">
                <a:solidFill>
                  <a:srgbClr val="274E13"/>
                </a:solidFill>
                <a:latin typeface="Boogaloo"/>
                <a:ea typeface="Boogaloo"/>
                <a:cs typeface="Boogaloo"/>
                <a:sym typeface="Boogaloo"/>
              </a:rPr>
              <a:t>une</a:t>
            </a:r>
            <a:r>
              <a:rPr lang="en" sz="2000" b="1" dirty="0">
                <a:solidFill>
                  <a:srgbClr val="274E13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2000" b="1" dirty="0" err="1">
                <a:solidFill>
                  <a:srgbClr val="274E13"/>
                </a:solidFill>
                <a:latin typeface="Boogaloo"/>
                <a:ea typeface="Boogaloo"/>
                <a:cs typeface="Boogaloo"/>
                <a:sym typeface="Boogaloo"/>
              </a:rPr>
              <a:t>voyelle</a:t>
            </a:r>
            <a:endParaRPr lang="en" sz="2000" b="1" dirty="0">
              <a:solidFill>
                <a:srgbClr val="274E13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3350" y="2227400"/>
            <a:ext cx="23367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le chocolat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865625" y="3401050"/>
            <a:ext cx="23367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les romans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017650" y="2254625"/>
            <a:ext cx="21672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>
                <a:solidFill>
                  <a:srgbClr val="D40B87"/>
                </a:solidFill>
                <a:latin typeface="Boogaloo"/>
                <a:ea typeface="Boogaloo"/>
                <a:cs typeface="Boogaloo"/>
                <a:sym typeface="Boogaloo"/>
              </a:rPr>
              <a:t>la glace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101800" y="3448800"/>
            <a:ext cx="19989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>
                <a:solidFill>
                  <a:srgbClr val="D40B87"/>
                </a:solidFill>
                <a:latin typeface="Boogaloo"/>
                <a:ea typeface="Boogaloo"/>
                <a:cs typeface="Boogaloo"/>
                <a:sym typeface="Boogaloo"/>
              </a:rPr>
              <a:t>les frites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286050" y="2227400"/>
            <a:ext cx="23520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300" b="1">
                <a:solidFill>
                  <a:srgbClr val="674EA7"/>
                </a:solidFill>
                <a:latin typeface="Boogaloo"/>
                <a:ea typeface="Boogaloo"/>
                <a:cs typeface="Boogaloo"/>
                <a:sym typeface="Boogaloo"/>
              </a:rPr>
              <a:t>l’anglais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3450" y="3448800"/>
            <a:ext cx="21672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rgbClr val="274E13"/>
                </a:solidFill>
                <a:latin typeface="Boogaloo"/>
                <a:ea typeface="Boogaloo"/>
                <a:cs typeface="Boogaloo"/>
                <a:sym typeface="Boogaloo"/>
              </a:rPr>
              <a:t>les </a:t>
            </a:r>
            <a:r>
              <a:rPr lang="en" b="1" dirty="0" err="1">
                <a:solidFill>
                  <a:srgbClr val="274E13"/>
                </a:solidFill>
                <a:latin typeface="Boogaloo"/>
                <a:ea typeface="Boogaloo"/>
                <a:cs typeface="Boogaloo"/>
                <a:sym typeface="Boogaloo"/>
              </a:rPr>
              <a:t>écouteurs</a:t>
            </a:r>
            <a:endParaRPr lang="en" b="1" dirty="0">
              <a:solidFill>
                <a:srgbClr val="274E13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" name="Shape 248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9" name="Shape 249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Nous _______ au tennis.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2398825" y="2497078"/>
            <a:ext cx="31957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r>
              <a:rPr lang="en" sz="66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159299" y="141350"/>
            <a:ext cx="7197941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Shape 256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7" name="Shape 257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Paul et Luc ______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à la crosse.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5281863" y="1973809"/>
            <a:ext cx="26619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r>
              <a:rPr lang="en" sz="66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ez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159299" y="141350"/>
            <a:ext cx="7008755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" name="Shape 264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5" name="Shape 265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>
                <a:latin typeface="Boogaloo"/>
                <a:ea typeface="Boogaloo"/>
                <a:cs typeface="Boogaloo"/>
                <a:sym typeface="Boogaloo"/>
              </a:rPr>
              <a:t>On _____ au baseball.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2176850" y="2478688"/>
            <a:ext cx="22782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jou</a:t>
            </a:r>
            <a:r>
              <a:rPr lang="en" sz="66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159299" y="141350"/>
            <a:ext cx="7481721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Shape 272"/>
          <p:cNvGraphicFramePr/>
          <p:nvPr/>
        </p:nvGraphicFramePr>
        <p:xfrm>
          <a:off x="273450" y="804725"/>
          <a:ext cx="8634800" cy="417237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21800"/>
                <a:gridCol w="4413000"/>
              </a:tblGrid>
              <a:tr h="10425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3" name="Shape 273"/>
          <p:cNvSpPr txBox="1"/>
          <p:nvPr/>
        </p:nvSpPr>
        <p:spPr>
          <a:xfrm>
            <a:off x="3426678" y="767075"/>
            <a:ext cx="5675282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6000" dirty="0" err="1">
                <a:latin typeface="Boogaloo"/>
                <a:ea typeface="Boogaloo"/>
                <a:cs typeface="Boogaloo"/>
                <a:sym typeface="Boogaloo"/>
              </a:rPr>
              <a:t>n</a:t>
            </a:r>
            <a:r>
              <a:rPr lang="en" sz="6000" dirty="0" smtClean="0">
                <a:latin typeface="Boogaloo"/>
                <a:ea typeface="Boogaloo"/>
                <a:cs typeface="Boogaloo"/>
                <a:sym typeface="Boogaloo"/>
              </a:rPr>
              <a:t>age</a:t>
            </a:r>
            <a:r>
              <a:rPr lang="en-US" sz="6000" dirty="0" smtClean="0">
                <a:latin typeface="Boogaloo"/>
                <a:ea typeface="Boogaloo"/>
                <a:cs typeface="Boogaloo"/>
                <a:sym typeface="Boogaloo"/>
              </a:rPr>
              <a:t>r – to swim</a:t>
            </a:r>
            <a:endParaRPr lang="en" sz="60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303250" y="1942400"/>
            <a:ext cx="9786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Je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227050" y="2933000"/>
            <a:ext cx="1180864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Tu</a:t>
            </a:r>
            <a:endParaRPr lang="en" sz="60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76" name="Shape 276"/>
          <p:cNvSpPr txBox="1"/>
          <p:nvPr/>
        </p:nvSpPr>
        <p:spPr>
          <a:xfrm>
            <a:off x="227049" y="3999800"/>
            <a:ext cx="2734801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 dirty="0">
                <a:latin typeface="Boogaloo"/>
                <a:ea typeface="Boogaloo"/>
                <a:cs typeface="Boogaloo"/>
                <a:sym typeface="Boogaloo"/>
              </a:rPr>
              <a:t>Il/</a:t>
            </a:r>
            <a:r>
              <a:rPr lang="en" sz="5400" dirty="0" err="1">
                <a:latin typeface="Boogaloo"/>
                <a:ea typeface="Boogaloo"/>
                <a:cs typeface="Boogaloo"/>
                <a:sym typeface="Boogaloo"/>
              </a:rPr>
              <a:t>elle</a:t>
            </a:r>
            <a:r>
              <a:rPr lang="en" sz="5400" dirty="0">
                <a:latin typeface="Boogaloo"/>
                <a:ea typeface="Boogaloo"/>
                <a:cs typeface="Boogaloo"/>
                <a:sym typeface="Boogaloo"/>
              </a:rPr>
              <a:t>/on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4494249" y="1942400"/>
            <a:ext cx="2001143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Nous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4570449" y="2965325"/>
            <a:ext cx="1997125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Vous</a:t>
            </a:r>
            <a:endParaRPr lang="en" sz="60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4446678" y="3999800"/>
            <a:ext cx="2595384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>
                <a:latin typeface="Boogaloo"/>
                <a:ea typeface="Boogaloo"/>
                <a:cs typeface="Boogaloo"/>
                <a:sym typeface="Boogaloo"/>
              </a:rPr>
              <a:t>Ils</a:t>
            </a:r>
            <a:r>
              <a:rPr lang="en" sz="5400" dirty="0">
                <a:latin typeface="Boogaloo"/>
                <a:ea typeface="Boogaloo"/>
                <a:cs typeface="Boogaloo"/>
                <a:sym typeface="Boogaloo"/>
              </a:rPr>
              <a:t>/</a:t>
            </a:r>
            <a:r>
              <a:rPr lang="en" sz="5400" dirty="0" err="1">
                <a:latin typeface="Boogaloo"/>
                <a:ea typeface="Boogaloo"/>
                <a:cs typeface="Boogaloo"/>
                <a:sym typeface="Boogaloo"/>
              </a:rPr>
              <a:t>Elles</a:t>
            </a:r>
            <a:endParaRPr lang="en" sz="5400"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80" name="Shape 280"/>
          <p:cNvSpPr txBox="1"/>
          <p:nvPr/>
        </p:nvSpPr>
        <p:spPr>
          <a:xfrm>
            <a:off x="760450" y="1942400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811537" y="2971100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2416597" y="3999800"/>
            <a:ext cx="2201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036094" y="1942400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223546" y="2971100"/>
            <a:ext cx="1701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6544719" y="3999800"/>
            <a:ext cx="1653096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2260360" y="1942400"/>
            <a:ext cx="7263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000" b="1" dirty="0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2197315" y="2971100"/>
            <a:ext cx="11559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es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88" name="Shape 288"/>
          <p:cNvSpPr txBox="1"/>
          <p:nvPr/>
        </p:nvSpPr>
        <p:spPr>
          <a:xfrm>
            <a:off x="3891700" y="3904675"/>
            <a:ext cx="726300" cy="103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608340" y="1942400"/>
            <a:ext cx="1470901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90" name="Shape 290"/>
          <p:cNvSpPr txBox="1"/>
          <p:nvPr/>
        </p:nvSpPr>
        <p:spPr>
          <a:xfrm>
            <a:off x="7483498" y="2971100"/>
            <a:ext cx="9786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ez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7680566" y="4014100"/>
            <a:ext cx="1472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4A86E8"/>
                </a:solidFill>
                <a:latin typeface="Boogaloo"/>
                <a:ea typeface="Boogaloo"/>
                <a:cs typeface="Boogaloo"/>
                <a:sym typeface="Boogaloo"/>
              </a:rPr>
              <a:t>ent</a:t>
            </a:r>
            <a:endParaRPr lang="en" sz="6000" b="1" dirty="0">
              <a:solidFill>
                <a:srgbClr val="4A86E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92" name="Shape 292"/>
          <p:cNvSpPr txBox="1"/>
          <p:nvPr/>
        </p:nvSpPr>
        <p:spPr>
          <a:xfrm rot="-464742">
            <a:off x="894165" y="941078"/>
            <a:ext cx="3022780" cy="6911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674EA7"/>
                </a:solidFill>
                <a:latin typeface="Sacramento"/>
                <a:ea typeface="Sacramento"/>
                <a:cs typeface="Sacramento"/>
                <a:sym typeface="Sacramento"/>
              </a:rPr>
              <a:t>l’infinitif</a:t>
            </a:r>
            <a:r>
              <a:rPr lang="en" sz="4800" b="1" dirty="0">
                <a:solidFill>
                  <a:srgbClr val="674EA7"/>
                </a:solidFill>
                <a:latin typeface="Sacramento"/>
                <a:ea typeface="Sacramento"/>
                <a:cs typeface="Sacramento"/>
                <a:sym typeface="Sacramento"/>
              </a:rPr>
              <a:t>: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7241759" y="1942400"/>
            <a:ext cx="7674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u="sng" dirty="0">
                <a:solidFill>
                  <a:srgbClr val="DB37F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6724976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discuter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de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mes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3000" dirty="0" err="1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activités</a:t>
            </a:r>
            <a:r>
              <a:rPr lang="en" sz="300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" name="Shape 299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0" name="Shape 300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On _____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en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été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.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2941400" y="2435640"/>
            <a:ext cx="22782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  <a:r>
              <a:rPr lang="en" sz="6600" b="1" dirty="0" err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5613900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" name="Shape 307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8" name="Shape 308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Nous ________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quand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il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fait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chaud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.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2313147" y="1973221"/>
            <a:ext cx="3772344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  <a:r>
              <a:rPr lang="en" sz="6600" b="1">
                <a:solidFill>
                  <a:srgbClr val="D40B87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r>
              <a:rPr lang="en" sz="66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5613900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Shape 315"/>
          <p:cNvGraphicFramePr/>
          <p:nvPr/>
        </p:nvGraphicFramePr>
        <p:xfrm>
          <a:off x="268950" y="1732075"/>
          <a:ext cx="8606100" cy="220892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07775"/>
                <a:gridCol w="4398325"/>
              </a:tblGrid>
              <a:tr h="2208925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434343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6" name="Shape 316"/>
          <p:cNvSpPr txBox="1"/>
          <p:nvPr/>
        </p:nvSpPr>
        <p:spPr>
          <a:xfrm>
            <a:off x="379750" y="2363075"/>
            <a:ext cx="86061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Vous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ne ________ pas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quand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il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6500" dirty="0" err="1">
                <a:latin typeface="Boogaloo"/>
                <a:ea typeface="Boogaloo"/>
                <a:cs typeface="Boogaloo"/>
                <a:sym typeface="Boogaloo"/>
              </a:rPr>
              <a:t>neige</a:t>
            </a:r>
            <a:r>
              <a:rPr lang="en" sz="6500" dirty="0">
                <a:latin typeface="Boogaloo"/>
                <a:ea typeface="Boogaloo"/>
                <a:cs typeface="Boogaloo"/>
                <a:sym typeface="Boogaloo"/>
              </a:rPr>
              <a:t>.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3729413" y="1973220"/>
            <a:ext cx="3273000" cy="88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nag</a:t>
            </a:r>
            <a:r>
              <a:rPr lang="en" sz="66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ez</a:t>
            </a:r>
            <a:endParaRPr lang="en" sz="66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159300" y="141350"/>
            <a:ext cx="5613900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1510525" y="592750"/>
            <a:ext cx="7552800" cy="43404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1. (parler)  	Je _______________ français.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2. (écouter)  	Nous ______________ de la musique.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3. (danser)  	Mes copains ________________ bien.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4. (manger)  	Nous _______________ une pizza.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5. (regarder)  Tu ________________ la télé.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6. (étudier)  	Marie _______________ l’anglais.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7. (dessiner) 	Je ____________ avec des crayons de couleur.</a:t>
            </a:r>
            <a:r>
              <a:rPr lang="en" sz="280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</a:p>
        </p:txBody>
      </p:sp>
      <p:sp>
        <p:nvSpPr>
          <p:cNvPr id="324" name="Shape 324"/>
          <p:cNvSpPr txBox="1"/>
          <p:nvPr/>
        </p:nvSpPr>
        <p:spPr>
          <a:xfrm rot="-617482">
            <a:off x="4900" y="53978"/>
            <a:ext cx="2396251" cy="72660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0000FF"/>
                </a:solidFill>
                <a:latin typeface="Sacramento"/>
                <a:ea typeface="Sacramento"/>
                <a:cs typeface="Sacramento"/>
                <a:sym typeface="Sacramento"/>
              </a:rPr>
              <a:t>À votre tour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4056724" y="462645"/>
            <a:ext cx="1869900" cy="62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parl</a:t>
            </a:r>
            <a:r>
              <a:rPr lang="en" sz="35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35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26" name="Shape 326"/>
          <p:cNvSpPr txBox="1"/>
          <p:nvPr/>
        </p:nvSpPr>
        <p:spPr>
          <a:xfrm>
            <a:off x="4335721" y="1053914"/>
            <a:ext cx="1869900" cy="62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écout</a:t>
            </a:r>
            <a:r>
              <a:rPr lang="en" sz="35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35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5311459" y="1631250"/>
            <a:ext cx="1869900" cy="62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dans</a:t>
            </a:r>
            <a:r>
              <a:rPr lang="en" sz="35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ent</a:t>
            </a:r>
            <a:endParaRPr lang="en" sz="35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28" name="Shape 328"/>
          <p:cNvSpPr txBox="1"/>
          <p:nvPr/>
        </p:nvSpPr>
        <p:spPr>
          <a:xfrm>
            <a:off x="4254224" y="2212006"/>
            <a:ext cx="2157085" cy="62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mang</a:t>
            </a:r>
            <a:r>
              <a:rPr lang="en" sz="3500" b="1">
                <a:solidFill>
                  <a:srgbClr val="DB37F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r>
              <a:rPr lang="en" sz="35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ons</a:t>
            </a:r>
            <a:endParaRPr lang="en" sz="35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29" name="Shape 329"/>
          <p:cNvSpPr txBox="1"/>
          <p:nvPr/>
        </p:nvSpPr>
        <p:spPr>
          <a:xfrm>
            <a:off x="4089804" y="2820875"/>
            <a:ext cx="1869900" cy="62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regard</a:t>
            </a:r>
            <a:r>
              <a:rPr lang="en" sz="35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es</a:t>
            </a:r>
            <a:endParaRPr lang="en" sz="35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30" name="Shape 330"/>
          <p:cNvSpPr txBox="1"/>
          <p:nvPr/>
        </p:nvSpPr>
        <p:spPr>
          <a:xfrm>
            <a:off x="4338307" y="3399005"/>
            <a:ext cx="1869900" cy="62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étudi</a:t>
            </a:r>
            <a:r>
              <a:rPr lang="en" sz="35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35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3753475" y="3978970"/>
            <a:ext cx="1869900" cy="62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dessin</a:t>
            </a:r>
            <a:r>
              <a:rPr lang="en" sz="35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e</a:t>
            </a:r>
            <a:endParaRPr lang="en" sz="3500" b="1" dirty="0">
              <a:solidFill>
                <a:srgbClr val="0E48A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ctrTitle"/>
          </p:nvPr>
        </p:nvSpPr>
        <p:spPr>
          <a:xfrm>
            <a:off x="94593" y="838290"/>
            <a:ext cx="8839200" cy="79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 dirty="0" err="1">
                <a:solidFill>
                  <a:srgbClr val="000000"/>
                </a:solidFill>
                <a:latin typeface="Rancho"/>
                <a:ea typeface="Rancho"/>
                <a:cs typeface="Rancho"/>
                <a:sym typeface="Rancho"/>
              </a:rPr>
              <a:t>Chapitre</a:t>
            </a:r>
            <a:r>
              <a:rPr lang="en" sz="6000" b="1" dirty="0">
                <a:solidFill>
                  <a:srgbClr val="000000"/>
                </a:solidFill>
                <a:latin typeface="Rancho"/>
                <a:ea typeface="Rancho"/>
                <a:cs typeface="Rancho"/>
                <a:sym typeface="Rancho"/>
              </a:rPr>
              <a:t> 2 - </a:t>
            </a:r>
            <a:r>
              <a:rPr lang="en" sz="6000" b="1" dirty="0" err="1">
                <a:solidFill>
                  <a:srgbClr val="000000"/>
                </a:solidFill>
                <a:latin typeface="Rancho"/>
                <a:ea typeface="Rancho"/>
                <a:cs typeface="Rancho"/>
                <a:sym typeface="Rancho"/>
              </a:rPr>
              <a:t>Grammaire</a:t>
            </a:r>
            <a:r>
              <a:rPr lang="en" sz="6000" b="1" dirty="0">
                <a:solidFill>
                  <a:srgbClr val="000000"/>
                </a:solidFill>
                <a:latin typeface="Rancho"/>
                <a:ea typeface="Rancho"/>
                <a:cs typeface="Rancho"/>
                <a:sym typeface="Rancho"/>
              </a:rPr>
              <a:t> 1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subTitle" idx="1"/>
          </p:nvPr>
        </p:nvSpPr>
        <p:spPr>
          <a:xfrm>
            <a:off x="235200" y="1862117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5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L’article</a:t>
            </a:r>
            <a:r>
              <a:rPr lang="en" sz="75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75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défini</a:t>
            </a:r>
            <a:r>
              <a:rPr lang="en" sz="75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et les </a:t>
            </a:r>
            <a:r>
              <a:rPr lang="en" sz="75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verbes</a:t>
            </a:r>
            <a:r>
              <a:rPr lang="en" sz="75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7500" dirty="0" err="1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en</a:t>
            </a:r>
            <a:r>
              <a:rPr lang="en" sz="7500" dirty="0"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rPr>
              <a:t> 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000000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graphicFrame>
        <p:nvGraphicFramePr>
          <p:cNvPr id="344" name="Shape 344"/>
          <p:cNvGraphicFramePr/>
          <p:nvPr/>
        </p:nvGraphicFramePr>
        <p:xfrm>
          <a:off x="81100" y="871550"/>
          <a:ext cx="8977875" cy="3907250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1647025"/>
                <a:gridCol w="2240250"/>
                <a:gridCol w="2462125"/>
                <a:gridCol w="2628475"/>
              </a:tblGrid>
              <a:tr h="8889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91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91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665825" y="1697850"/>
            <a:ext cx="782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000">
                <a:latin typeface="Boogaloo"/>
                <a:ea typeface="Boogaloo"/>
                <a:cs typeface="Boogaloo"/>
                <a:sym typeface="Boogaloo"/>
              </a:rPr>
              <a:t>J’adore ___ français.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3678700" y="2086034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0" b="1">
                <a:solidFill>
                  <a:srgbClr val="1155CC"/>
                </a:solidFill>
                <a:latin typeface="Boogaloo"/>
                <a:ea typeface="Boogaloo"/>
                <a:cs typeface="Boogaloo"/>
                <a:sym typeface="Boogaloo"/>
              </a:rPr>
              <a:t>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" name="Shape 349"/>
          <p:cNvGraphicFramePr/>
          <p:nvPr/>
        </p:nvGraphicFramePr>
        <p:xfrm>
          <a:off x="273450" y="804725"/>
          <a:ext cx="8634800" cy="417237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21800"/>
                <a:gridCol w="4413000"/>
              </a:tblGrid>
              <a:tr h="10425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273449" y="151861"/>
            <a:ext cx="6715929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273450" y="193901"/>
            <a:ext cx="6673888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  <p:graphicFrame>
        <p:nvGraphicFramePr>
          <p:cNvPr id="356" name="Shape 356"/>
          <p:cNvGraphicFramePr/>
          <p:nvPr/>
        </p:nvGraphicFramePr>
        <p:xfrm>
          <a:off x="273450" y="804725"/>
          <a:ext cx="8634800" cy="417237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21800"/>
                <a:gridCol w="4413000"/>
              </a:tblGrid>
              <a:tr h="10425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Shape 361"/>
          <p:cNvGraphicFramePr/>
          <p:nvPr/>
        </p:nvGraphicFramePr>
        <p:xfrm>
          <a:off x="273450" y="804725"/>
          <a:ext cx="8634800" cy="4172375"/>
        </p:xfrm>
        <a:graphic>
          <a:graphicData uri="http://schemas.openxmlformats.org/drawingml/2006/table">
            <a:tbl>
              <a:tblPr>
                <a:noFill/>
                <a:tableStyleId>{904ACC7F-5EC8-4478-979F-8B455FC380D3}</a:tableStyleId>
              </a:tblPr>
              <a:tblGrid>
                <a:gridCol w="4221800"/>
                <a:gridCol w="4413000"/>
              </a:tblGrid>
              <a:tr h="10425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273450" y="172881"/>
            <a:ext cx="6684398" cy="489600"/>
          </a:xfrm>
          <a:prstGeom prst="rect">
            <a:avLst/>
          </a:prstGeom>
          <a:solidFill>
            <a:srgbClr val="0000FF"/>
          </a:solidFill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QE: Comment discuter de mes activités?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1510525" y="592750"/>
            <a:ext cx="7552800" cy="43404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1. (</a:t>
            </a:r>
            <a:r>
              <a:rPr lang="en" sz="25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parler</a:t>
            </a: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)  	</a:t>
            </a:r>
            <a:r>
              <a:rPr lang="en" sz="250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___________________________</a:t>
            </a:r>
            <a:r>
              <a:rPr lang="en-US" sz="250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_____</a:t>
            </a:r>
            <a:r>
              <a:rPr lang="en" sz="250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__</a:t>
            </a:r>
            <a:endParaRPr lang="en" sz="250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2. (</a:t>
            </a:r>
            <a:r>
              <a:rPr lang="en" sz="25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écouter</a:t>
            </a: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)  	</a:t>
            </a:r>
            <a:r>
              <a:rPr lang="en" sz="25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__________________________________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3. (</a:t>
            </a:r>
            <a:r>
              <a:rPr lang="en" sz="25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danser</a:t>
            </a: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)  	</a:t>
            </a:r>
            <a:r>
              <a:rPr lang="en" sz="25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__________________________________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4. (manger)  	</a:t>
            </a:r>
            <a:r>
              <a:rPr lang="en" sz="25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__________________________________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5. (</a:t>
            </a:r>
            <a:r>
              <a:rPr lang="en" sz="25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regarder</a:t>
            </a: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)  	</a:t>
            </a:r>
            <a:r>
              <a:rPr lang="en" sz="25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__________________________________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6. (</a:t>
            </a:r>
            <a:r>
              <a:rPr lang="en" sz="25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étudier</a:t>
            </a: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)  	</a:t>
            </a:r>
            <a:r>
              <a:rPr lang="en" sz="25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__________________________________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7. (</a:t>
            </a:r>
            <a:r>
              <a:rPr lang="en" sz="2500" dirty="0" err="1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dessiner</a:t>
            </a:r>
            <a:r>
              <a:rPr lang="en" sz="25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) 	</a:t>
            </a:r>
            <a:r>
              <a:rPr lang="en" sz="25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__________________________________</a:t>
            </a:r>
            <a:r>
              <a:rPr lang="en" sz="280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 </a:t>
            </a:r>
          </a:p>
        </p:txBody>
      </p:sp>
      <p:sp>
        <p:nvSpPr>
          <p:cNvPr id="368" name="Shape 368"/>
          <p:cNvSpPr txBox="1"/>
          <p:nvPr/>
        </p:nvSpPr>
        <p:spPr>
          <a:xfrm rot="-617482">
            <a:off x="4900" y="53978"/>
            <a:ext cx="2396251" cy="72660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0000FF"/>
                </a:solidFill>
                <a:latin typeface="Sacramento"/>
                <a:ea typeface="Sacramento"/>
                <a:cs typeface="Sacramento"/>
                <a:sym typeface="Sacramento"/>
              </a:rPr>
              <a:t>À votre tour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665825" y="1697850"/>
            <a:ext cx="782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000" dirty="0" err="1">
                <a:latin typeface="Boogaloo"/>
                <a:ea typeface="Boogaloo"/>
                <a:cs typeface="Boogaloo"/>
                <a:sym typeface="Boogaloo"/>
              </a:rPr>
              <a:t>J’adore</a:t>
            </a:r>
            <a:r>
              <a:rPr lang="en" sz="7000" dirty="0">
                <a:latin typeface="Boogaloo"/>
                <a:ea typeface="Boogaloo"/>
                <a:cs typeface="Boogaloo"/>
                <a:sym typeface="Boogaloo"/>
              </a:rPr>
              <a:t> ___ glace.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059700" y="2086033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0" b="1" dirty="0">
                <a:solidFill>
                  <a:srgbClr val="D40B87"/>
                </a:solidFill>
                <a:latin typeface="Boogaloo"/>
                <a:ea typeface="Boogaloo"/>
                <a:cs typeface="Boogaloo"/>
                <a:sym typeface="Boogaloo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815625" y="1850250"/>
            <a:ext cx="767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700">
                <a:latin typeface="Boogaloo"/>
                <a:ea typeface="Boogaloo"/>
                <a:cs typeface="Boogaloo"/>
                <a:sym typeface="Boogaloo"/>
              </a:rPr>
              <a:t>Nous aimons ___ vacances.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274327" y="1707473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0" b="1">
                <a:solidFill>
                  <a:srgbClr val="38761D"/>
                </a:solidFill>
                <a:latin typeface="Boogaloo"/>
                <a:ea typeface="Boogaloo"/>
                <a:cs typeface="Boogaloo"/>
                <a:sym typeface="Boogaloo"/>
              </a:rPr>
              <a:t>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848925" y="1697850"/>
            <a:ext cx="76401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700">
                <a:latin typeface="Boogaloo"/>
                <a:ea typeface="Boogaloo"/>
                <a:cs typeface="Boogaloo"/>
                <a:sym typeface="Boogaloo"/>
              </a:rPr>
              <a:t>Je d</a:t>
            </a:r>
            <a:r>
              <a:rPr lang="en" sz="67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é</a:t>
            </a:r>
            <a:r>
              <a:rPr lang="en" sz="6700">
                <a:latin typeface="Boogaloo"/>
                <a:ea typeface="Boogaloo"/>
                <a:cs typeface="Boogaloo"/>
                <a:sym typeface="Boogaloo"/>
              </a:rPr>
              <a:t>teste regarder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700">
                <a:latin typeface="Boogaloo"/>
                <a:ea typeface="Boogaloo"/>
                <a:cs typeface="Boogaloo"/>
                <a:sym typeface="Boogaloo"/>
              </a:rPr>
              <a:t> ___ télé.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188922" y="2581841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0" b="1">
                <a:solidFill>
                  <a:srgbClr val="D40B87"/>
                </a:solidFill>
                <a:latin typeface="Boogaloo"/>
                <a:ea typeface="Boogaloo"/>
                <a:cs typeface="Boogaloo"/>
                <a:sym typeface="Boogaloo"/>
              </a:rPr>
              <a:t>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665800" y="1697850"/>
            <a:ext cx="782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err="1">
                <a:latin typeface="Boogaloo"/>
                <a:ea typeface="Boogaloo"/>
                <a:cs typeface="Boogaloo"/>
                <a:sym typeface="Boogaloo"/>
              </a:rPr>
              <a:t>J’aime</a:t>
            </a:r>
            <a:r>
              <a:rPr lang="en" sz="4800" dirty="0">
                <a:latin typeface="Boogaloo"/>
                <a:ea typeface="Boogaloo"/>
                <a:cs typeface="Boogaloo"/>
                <a:sym typeface="Boogaloo"/>
              </a:rPr>
              <a:t> </a:t>
            </a:r>
            <a:r>
              <a:rPr lang="en" sz="4800" dirty="0" err="1">
                <a:latin typeface="Boogaloo"/>
                <a:ea typeface="Boogaloo"/>
                <a:cs typeface="Boogaloo"/>
                <a:sym typeface="Boogaloo"/>
              </a:rPr>
              <a:t>écouter</a:t>
            </a:r>
            <a:r>
              <a:rPr lang="en" sz="4800" dirty="0">
                <a:latin typeface="Boogaloo"/>
                <a:ea typeface="Boogaloo"/>
                <a:cs typeface="Boogaloo"/>
                <a:sym typeface="Boogaloo"/>
              </a:rPr>
              <a:t> de la </a:t>
            </a:r>
            <a:r>
              <a:rPr lang="en" sz="4800" dirty="0" err="1">
                <a:latin typeface="Boogaloo"/>
                <a:ea typeface="Boogaloo"/>
                <a:cs typeface="Boogaloo"/>
                <a:sym typeface="Boogaloo"/>
              </a:rPr>
              <a:t>musique</a:t>
            </a:r>
            <a:r>
              <a:rPr lang="en" sz="4800" dirty="0">
                <a:latin typeface="Boogaloo"/>
                <a:ea typeface="Boogaloo"/>
                <a:cs typeface="Boogaloo"/>
                <a:sym typeface="Boogaloo"/>
              </a:rPr>
              <a:t> avec  ___ </a:t>
            </a:r>
            <a:r>
              <a:rPr lang="en" sz="4800" dirty="0" err="1">
                <a:latin typeface="Boogaloo"/>
                <a:ea typeface="Boogaloo"/>
                <a:cs typeface="Boogaloo"/>
                <a:sym typeface="Boogaloo"/>
              </a:rPr>
              <a:t>écouteurs</a:t>
            </a:r>
            <a:r>
              <a:rPr lang="en" sz="6000" dirty="0">
                <a:latin typeface="Boogaloo"/>
                <a:ea typeface="Boogaloo"/>
                <a:cs typeface="Boogaloo"/>
                <a:sym typeface="Boogaloo"/>
              </a:rPr>
              <a:t>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231750" y="2482830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b="1">
                <a:solidFill>
                  <a:srgbClr val="38761D"/>
                </a:solidFill>
                <a:latin typeface="Boogaloo"/>
                <a:ea typeface="Boogaloo"/>
                <a:cs typeface="Boogaloo"/>
                <a:sym typeface="Boogaloo"/>
              </a:rPr>
              <a:t>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815625" y="1697850"/>
            <a:ext cx="767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Aimes-tu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  ___ anglais?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2912943" y="2502785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0" b="1">
                <a:solidFill>
                  <a:srgbClr val="674EA7"/>
                </a:solidFill>
                <a:latin typeface="Boogaloo"/>
                <a:ea typeface="Boogaloo"/>
                <a:cs typeface="Boogaloo"/>
                <a:sym typeface="Boogaloo"/>
              </a:rPr>
              <a:t>l’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809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 b="1">
                <a:solidFill>
                  <a:srgbClr val="FFFFFF"/>
                </a:solidFill>
                <a:latin typeface="Sacramento"/>
                <a:ea typeface="Sacramento"/>
                <a:cs typeface="Sacramento"/>
                <a:sym typeface="Sacramento"/>
              </a:rPr>
              <a:t>L’article défini...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65825" y="1545450"/>
            <a:ext cx="7823400" cy="2064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815625" y="1697850"/>
            <a:ext cx="7673400" cy="1531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Aimes-tu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>
                <a:latin typeface="Boogaloo"/>
                <a:ea typeface="Boogaloo"/>
                <a:cs typeface="Boogaloo"/>
                <a:sym typeface="Boogaloo"/>
              </a:rPr>
              <a:t>  ___ chocolat?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2558137" y="2490532"/>
            <a:ext cx="1398300" cy="89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0" b="1">
                <a:solidFill>
                  <a:srgbClr val="0E48AF"/>
                </a:solidFill>
                <a:latin typeface="Boogaloo"/>
                <a:ea typeface="Boogaloo"/>
                <a:cs typeface="Boogaloo"/>
                <a:sym typeface="Boogaloo"/>
              </a:rPr>
              <a:t>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469</Words>
  <Application>Microsoft Macintosh PowerPoint</Application>
  <PresentationFormat>On-screen Show (16:9)</PresentationFormat>
  <Paragraphs>177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Boogaloo</vt:lpstr>
      <vt:lpstr>Rancho</vt:lpstr>
      <vt:lpstr>Sacramento</vt:lpstr>
      <vt:lpstr>Arial</vt:lpstr>
      <vt:lpstr>Simple Light</vt:lpstr>
      <vt:lpstr>Chapitre 2 - Grammaire 1</vt:lpstr>
      <vt:lpstr>L’article défini...</vt:lpstr>
      <vt:lpstr>L’article défini...</vt:lpstr>
      <vt:lpstr>L’article défini...</vt:lpstr>
      <vt:lpstr>L’article défini...</vt:lpstr>
      <vt:lpstr>L’article défini...</vt:lpstr>
      <vt:lpstr>L’article défini...</vt:lpstr>
      <vt:lpstr>L’article défini...</vt:lpstr>
      <vt:lpstr>L’article défini...</vt:lpstr>
      <vt:lpstr>L’article défini...</vt:lpstr>
      <vt:lpstr>L’article défini...</vt:lpstr>
      <vt:lpstr>Comment discuter de mes activités?</vt:lpstr>
      <vt:lpstr>QE: Comment discuter de mes activités?</vt:lpstr>
      <vt:lpstr>QE: Comment discuter de mes activités?</vt:lpstr>
      <vt:lpstr>QE: Comment discuter de mes activités?</vt:lpstr>
      <vt:lpstr>QE: Comment discuter de mes activités?</vt:lpstr>
      <vt:lpstr>QE: Comment discuter de mes activités?</vt:lpstr>
      <vt:lpstr>QE: Comment discuter mes activités?</vt:lpstr>
      <vt:lpstr>QE: Comment discuter de mes activités?</vt:lpstr>
      <vt:lpstr>QE: Comment discuter de mes activités?</vt:lpstr>
      <vt:lpstr>QE: Comment discuter de mes activités?</vt:lpstr>
      <vt:lpstr>QE: Comment discuter de mes activités?</vt:lpstr>
      <vt:lpstr>QE: Comment discuter de mes activités?</vt:lpstr>
      <vt:lpstr>QE: Comment discuter de mes activités?</vt:lpstr>
      <vt:lpstr>QE: Comment discuter de mes activités?</vt:lpstr>
      <vt:lpstr>QE: Comment discuter de mes activités?</vt:lpstr>
      <vt:lpstr>PowerPoint Presentation</vt:lpstr>
      <vt:lpstr>Chapitre 2 - Grammaire 1</vt:lpstr>
      <vt:lpstr>L’article défini...</vt:lpstr>
      <vt:lpstr>QE: Comment discuter de mes activités?</vt:lpstr>
      <vt:lpstr>QE: Comment discuter de mes activités?</vt:lpstr>
      <vt:lpstr>QE: Comment discuter de mes activités?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2 - Grammaire 1</dc:title>
  <cp:lastModifiedBy>MELISSA  HOPKINS</cp:lastModifiedBy>
  <cp:revision>8</cp:revision>
  <dcterms:modified xsi:type="dcterms:W3CDTF">2017-10-27T19:15:46Z</dcterms:modified>
</cp:coreProperties>
</file>