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88" r:id="rId7"/>
    <p:sldId id="264" r:id="rId8"/>
    <p:sldId id="265" r:id="rId9"/>
    <p:sldId id="300" r:id="rId10"/>
    <p:sldId id="266" r:id="rId11"/>
    <p:sldId id="267" r:id="rId12"/>
    <p:sldId id="269" r:id="rId13"/>
    <p:sldId id="262" r:id="rId14"/>
    <p:sldId id="268" r:id="rId15"/>
    <p:sldId id="292" r:id="rId16"/>
    <p:sldId id="257" r:id="rId17"/>
    <p:sldId id="293" r:id="rId18"/>
    <p:sldId id="287" r:id="rId19"/>
    <p:sldId id="274" r:id="rId20"/>
    <p:sldId id="276" r:id="rId21"/>
    <p:sldId id="282" r:id="rId22"/>
    <p:sldId id="283" r:id="rId23"/>
    <p:sldId id="284" r:id="rId24"/>
    <p:sldId id="285" r:id="rId25"/>
    <p:sldId id="286" r:id="rId26"/>
    <p:sldId id="294" r:id="rId27"/>
    <p:sldId id="295" r:id="rId28"/>
    <p:sldId id="296" r:id="rId29"/>
    <p:sldId id="270" r:id="rId30"/>
    <p:sldId id="271" r:id="rId31"/>
    <p:sldId id="272" r:id="rId32"/>
    <p:sldId id="273" r:id="rId33"/>
    <p:sldId id="297" r:id="rId34"/>
    <p:sldId id="298" r:id="rId35"/>
    <p:sldId id="299" r:id="rId36"/>
    <p:sldId id="280" r:id="rId37"/>
    <p:sldId id="281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802" autoAdjust="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06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33B97-271F-FD48-949E-AB843D216936}" type="datetimeFigureOut">
              <a:rPr lang="en-US" smtClean="0"/>
              <a:pPr/>
              <a:t>8/8/2021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11E11-BA83-794C-BF0A-8331840386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33B97-271F-FD48-949E-AB843D216936}" type="datetimeFigureOut">
              <a:rPr lang="en-US" smtClean="0"/>
              <a:pPr/>
              <a:t>8/8/2021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11E11-BA83-794C-BF0A-8331840386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33B97-271F-FD48-949E-AB843D216936}" type="datetimeFigureOut">
              <a:rPr lang="en-US" smtClean="0"/>
              <a:pPr/>
              <a:t>8/8/2021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11E11-BA83-794C-BF0A-8331840386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33B97-271F-FD48-949E-AB843D216936}" type="datetimeFigureOut">
              <a:rPr lang="en-US" smtClean="0"/>
              <a:pPr/>
              <a:t>8/8/2021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11E11-BA83-794C-BF0A-8331840386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33B97-271F-FD48-949E-AB843D216936}" type="datetimeFigureOut">
              <a:rPr lang="en-US" smtClean="0"/>
              <a:pPr/>
              <a:t>8/8/2021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11E11-BA83-794C-BF0A-8331840386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33B97-271F-FD48-949E-AB843D216936}" type="datetimeFigureOut">
              <a:rPr lang="en-US" smtClean="0"/>
              <a:pPr/>
              <a:t>8/8/2021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11E11-BA83-794C-BF0A-8331840386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33B97-271F-FD48-949E-AB843D216936}" type="datetimeFigureOut">
              <a:rPr lang="en-US" smtClean="0"/>
              <a:pPr/>
              <a:t>8/8/2021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11E11-BA83-794C-BF0A-8331840386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33B97-271F-FD48-949E-AB843D216936}" type="datetimeFigureOut">
              <a:rPr lang="en-US" smtClean="0"/>
              <a:pPr/>
              <a:t>8/8/2021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11E11-BA83-794C-BF0A-8331840386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33B97-271F-FD48-949E-AB843D216936}" type="datetimeFigureOut">
              <a:rPr lang="en-US" smtClean="0"/>
              <a:pPr/>
              <a:t>8/8/2021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11E11-BA83-794C-BF0A-8331840386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33B97-271F-FD48-949E-AB843D216936}" type="datetimeFigureOut">
              <a:rPr lang="en-US" smtClean="0"/>
              <a:pPr/>
              <a:t>8/8/2021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11E11-BA83-794C-BF0A-8331840386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33B97-271F-FD48-949E-AB843D216936}" type="datetimeFigureOut">
              <a:rPr lang="en-US" smtClean="0"/>
              <a:pPr/>
              <a:t>8/8/2021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11E11-BA83-794C-BF0A-8331840386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33B97-271F-FD48-949E-AB843D216936}" type="datetimeFigureOut">
              <a:rPr lang="en-US" smtClean="0"/>
              <a:pPr/>
              <a:t>8/8/2021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11E11-BA83-794C-BF0A-8331840386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8069"/>
            <a:ext cx="7772400" cy="1212857"/>
          </a:xfrm>
        </p:spPr>
        <p:txBody>
          <a:bodyPr/>
          <a:lstStyle/>
          <a:p>
            <a:r>
              <a:rPr lang="en-US" dirty="0"/>
              <a:t>French II Review</a:t>
            </a:r>
          </a:p>
        </p:txBody>
      </p:sp>
      <p:pic>
        <p:nvPicPr>
          <p:cNvPr id="6" name="Picture 5" descr="French flag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5899" y="2048072"/>
            <a:ext cx="5193760" cy="345349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Interrogative Adjectives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what, which</a:t>
            </a:r>
          </a:p>
          <a:p>
            <a:r>
              <a:rPr lang="en-US" dirty="0"/>
              <a:t>quel, quels</a:t>
            </a:r>
          </a:p>
          <a:p>
            <a:r>
              <a:rPr lang="en-US" dirty="0"/>
              <a:t>quelle, quelles</a:t>
            </a:r>
          </a:p>
          <a:p>
            <a:r>
              <a:rPr lang="en-US" dirty="0"/>
              <a:t>Ex: quel café, quels cafés</a:t>
            </a:r>
          </a:p>
          <a:p>
            <a:r>
              <a:rPr lang="en-US" dirty="0"/>
              <a:t>Ex: quel ami, quels amis</a:t>
            </a:r>
          </a:p>
          <a:p>
            <a:r>
              <a:rPr lang="en-US" dirty="0"/>
              <a:t>Ex: quelle rue, quelles rues</a:t>
            </a:r>
          </a:p>
          <a:p>
            <a:r>
              <a:rPr lang="en-US" dirty="0"/>
              <a:t>Ex: quelle amie, quelles amies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Present Tense –er Verbs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675467" y="1600200"/>
            <a:ext cx="4504272" cy="75353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/>
              <a:t>parler – to speak, to talk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82791" y="2353746"/>
            <a:ext cx="6434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je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90784" y="2353749"/>
            <a:ext cx="147315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parl</a:t>
            </a:r>
            <a:r>
              <a:rPr lang="en-US" sz="3200" u="sng" dirty="0"/>
              <a:t>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31995" y="2997203"/>
            <a:ext cx="6434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tu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39988" y="3014139"/>
            <a:ext cx="19134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parl</a:t>
            </a:r>
            <a:r>
              <a:rPr lang="en-US" sz="3200" u="sng" dirty="0"/>
              <a:t>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12799" y="3708392"/>
            <a:ext cx="1981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il, elle, 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39991" y="3725328"/>
            <a:ext cx="149008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parl</a:t>
            </a:r>
            <a:r>
              <a:rPr lang="en-US" sz="3200" u="sng" dirty="0"/>
              <a:t>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01017" y="2438400"/>
            <a:ext cx="11176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nous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33933" y="2404551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parl</a:t>
            </a:r>
            <a:r>
              <a:rPr lang="en-US" sz="3200" u="sng" dirty="0"/>
              <a:t>ons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301020" y="3014139"/>
            <a:ext cx="11176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vous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33936" y="3064941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parl</a:t>
            </a:r>
            <a:r>
              <a:rPr lang="en-US" sz="3200" u="sng" dirty="0"/>
              <a:t>ez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894608" y="3708395"/>
            <a:ext cx="157485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ils, elles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333939" y="3691465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parl</a:t>
            </a:r>
            <a:r>
              <a:rPr lang="en-US" sz="3200" u="sng" dirty="0"/>
              <a:t>ent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12799" y="4453472"/>
            <a:ext cx="69426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3200" dirty="0"/>
              <a:t> For verbs ending in –ger, the nous form is written with –geons</a:t>
            </a:r>
          </a:p>
          <a:p>
            <a:endParaRPr lang="en-US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846668" y="5452522"/>
            <a:ext cx="69426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3200" dirty="0"/>
              <a:t> Ex: nous mangeons</a:t>
            </a:r>
          </a:p>
          <a:p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846671" y="5892783"/>
            <a:ext cx="69426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3200" dirty="0"/>
              <a:t> Ex: nous nageons</a:t>
            </a: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Negative sentences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make a sentence negative, add the phrase </a:t>
            </a:r>
            <a:r>
              <a:rPr lang="en-US" i="1" dirty="0"/>
              <a:t>ne…pas</a:t>
            </a:r>
            <a:r>
              <a:rPr lang="en-US" dirty="0"/>
              <a:t> around the conjugated verb.</a:t>
            </a:r>
          </a:p>
          <a:p>
            <a:r>
              <a:rPr lang="en-US" dirty="0"/>
              <a:t>Note: </a:t>
            </a:r>
            <a:r>
              <a:rPr lang="en-US" i="1" dirty="0"/>
              <a:t>ne…pas </a:t>
            </a:r>
            <a:r>
              <a:rPr lang="en-US" dirty="0"/>
              <a:t>becomes </a:t>
            </a:r>
            <a:r>
              <a:rPr lang="en-US" i="1" dirty="0"/>
              <a:t>n’…pas</a:t>
            </a:r>
            <a:r>
              <a:rPr lang="en-US" dirty="0"/>
              <a:t> before a vowel or vowel sound.</a:t>
            </a:r>
          </a:p>
          <a:p>
            <a:r>
              <a:rPr lang="en-US" dirty="0"/>
              <a:t>Ex: Je </a:t>
            </a:r>
            <a:r>
              <a:rPr lang="en-US" u="sng" dirty="0"/>
              <a:t>ne</a:t>
            </a:r>
            <a:r>
              <a:rPr lang="en-US" dirty="0"/>
              <a:t> parle </a:t>
            </a:r>
            <a:r>
              <a:rPr lang="en-US" u="sng" dirty="0"/>
              <a:t>pas</a:t>
            </a:r>
            <a:r>
              <a:rPr lang="en-US" dirty="0"/>
              <a:t>.</a:t>
            </a:r>
          </a:p>
          <a:p>
            <a:r>
              <a:rPr lang="en-US" dirty="0"/>
              <a:t>Ex: Nous </a:t>
            </a:r>
            <a:r>
              <a:rPr lang="en-US" u="sng" dirty="0"/>
              <a:t>ne</a:t>
            </a:r>
            <a:r>
              <a:rPr lang="en-US" dirty="0"/>
              <a:t> mangeons </a:t>
            </a:r>
            <a:r>
              <a:rPr lang="en-US" u="sng" dirty="0"/>
              <a:t>pas</a:t>
            </a:r>
            <a:r>
              <a:rPr lang="en-US" dirty="0"/>
              <a:t>.</a:t>
            </a:r>
          </a:p>
          <a:p>
            <a:r>
              <a:rPr lang="en-US" dirty="0"/>
              <a:t>Ex: Ils </a:t>
            </a:r>
            <a:r>
              <a:rPr lang="en-US" u="sng" dirty="0"/>
              <a:t>n’</a:t>
            </a:r>
            <a:r>
              <a:rPr lang="en-US" dirty="0"/>
              <a:t>achètent </a:t>
            </a:r>
            <a:r>
              <a:rPr lang="en-US" u="sng" dirty="0"/>
              <a:t>pas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Jouer à &amp; Jouer 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5467" y="1600200"/>
            <a:ext cx="3725334" cy="75353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/>
              <a:t>jouer – to play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82791" y="2353746"/>
            <a:ext cx="6434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je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31995" y="2997203"/>
            <a:ext cx="6434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tu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12799" y="3708392"/>
            <a:ext cx="1981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il, elle, 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01017" y="2404548"/>
            <a:ext cx="11176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nous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01020" y="3014139"/>
            <a:ext cx="11176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vous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94608" y="3708395"/>
            <a:ext cx="157485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ils, elles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90784" y="2353749"/>
            <a:ext cx="147315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joue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39988" y="3014139"/>
            <a:ext cx="19134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joues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39991" y="3725328"/>
            <a:ext cx="149008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joue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33933" y="2404551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jouons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333936" y="3064941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jouez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333939" y="3691465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jouent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97457" y="4387343"/>
            <a:ext cx="384387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jouer à + sport / game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51455" y="4844537"/>
            <a:ext cx="679027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Ex: Est-ce que tu joues au tennis?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97460" y="5471058"/>
            <a:ext cx="579120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jouer de + musical instrument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151458" y="5894386"/>
            <a:ext cx="679027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Ex: Mon cousin joue de la clarinette.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Stem-changing verbs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675467" y="1600200"/>
            <a:ext cx="4504272" cy="75353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/>
              <a:t>acheter – to buy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35188" y="2353746"/>
            <a:ext cx="6434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j’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90784" y="2353749"/>
            <a:ext cx="147315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achète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31995" y="2997203"/>
            <a:ext cx="6434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tu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39988" y="3014139"/>
            <a:ext cx="19134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achètes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12799" y="3708392"/>
            <a:ext cx="1981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il, elle, 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39991" y="3725328"/>
            <a:ext cx="149008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achète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01017" y="2438400"/>
            <a:ext cx="11176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nous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33933" y="2404551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achetons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301020" y="3014139"/>
            <a:ext cx="11176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vous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33936" y="3064941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achetez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894608" y="3708395"/>
            <a:ext cx="157485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ils, elles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333939" y="3691465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achètent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151467" y="4809067"/>
            <a:ext cx="60282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3200" dirty="0"/>
              <a:t> The stem of acheter is written with è on the je, tu, il/elle/on, and ils/elles forms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Stem-changing verbs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286934" y="1744133"/>
            <a:ext cx="5993347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Verbs like acheter:</a:t>
            </a:r>
          </a:p>
          <a:p>
            <a:r>
              <a:rPr lang="en-US" sz="3200" dirty="0"/>
              <a:t>amener – to bring along someone</a:t>
            </a:r>
          </a:p>
          <a:p>
            <a:r>
              <a:rPr lang="en-US" sz="3200" dirty="0"/>
              <a:t>emmener – to take along someone</a:t>
            </a:r>
          </a:p>
          <a:p>
            <a:r>
              <a:rPr lang="en-US" sz="3200" dirty="0"/>
              <a:t>lever – to raise</a:t>
            </a:r>
          </a:p>
          <a:p>
            <a:r>
              <a:rPr lang="en-US" sz="3200" dirty="0"/>
              <a:t>promener – to take for a walk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Stem-changing verbs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6267" y="1930400"/>
            <a:ext cx="3403600" cy="795867"/>
          </a:xfrm>
        </p:spPr>
        <p:txBody>
          <a:bodyPr/>
          <a:lstStyle/>
          <a:p>
            <a:pPr>
              <a:buNone/>
            </a:pPr>
            <a:r>
              <a:rPr lang="en-US" dirty="0"/>
              <a:t>préférer – to prefer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61064" y="2726272"/>
            <a:ext cx="6434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je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61067" y="3369729"/>
            <a:ext cx="6434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tu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4139" y="4063985"/>
            <a:ext cx="1981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il, elle, 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01017" y="2726275"/>
            <a:ext cx="11176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nous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01020" y="3318933"/>
            <a:ext cx="11176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vous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94608" y="4047055"/>
            <a:ext cx="157485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ils, elles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302923" y="2726275"/>
            <a:ext cx="147315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préfère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85993" y="3403598"/>
            <a:ext cx="19134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préfères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85996" y="4047055"/>
            <a:ext cx="149008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préfère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33933" y="2743211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préférons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33936" y="3335869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préférez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333939" y="4063991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préfèrent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Stem-changing verbs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472267" y="1744133"/>
            <a:ext cx="342673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Verbs like préférer:</a:t>
            </a:r>
          </a:p>
          <a:p>
            <a:r>
              <a:rPr lang="en-US" sz="3200" dirty="0"/>
              <a:t>espérer – to hope</a:t>
            </a:r>
          </a:p>
          <a:p>
            <a:r>
              <a:rPr lang="en-US" sz="3200" dirty="0"/>
              <a:t>répéter – to repeat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Stem-changing verbs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726267" y="1930400"/>
            <a:ext cx="3403600" cy="795867"/>
          </a:xfrm>
        </p:spPr>
        <p:txBody>
          <a:bodyPr/>
          <a:lstStyle/>
          <a:p>
            <a:pPr>
              <a:buNone/>
            </a:pPr>
            <a:r>
              <a:rPr lang="en-US" dirty="0"/>
              <a:t>payer – to pay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61064" y="2726272"/>
            <a:ext cx="6434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je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02923" y="2726275"/>
            <a:ext cx="147315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paie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61067" y="3369729"/>
            <a:ext cx="6434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tu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5993" y="3403598"/>
            <a:ext cx="19134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paies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4139" y="4063985"/>
            <a:ext cx="1981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il, elle, 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85996" y="4047055"/>
            <a:ext cx="149008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paie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01017" y="2726275"/>
            <a:ext cx="11176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nous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33933" y="2743211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payons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301020" y="3318933"/>
            <a:ext cx="11176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vous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33936" y="3335869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payez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894608" y="4047055"/>
            <a:ext cx="157485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ils, elles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333939" y="4063991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paient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-ir verbs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675467" y="1600200"/>
            <a:ext cx="3725334" cy="75353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/>
              <a:t>finir – to finish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82791" y="2353746"/>
            <a:ext cx="6434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je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90784" y="2353749"/>
            <a:ext cx="147315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fin</a:t>
            </a:r>
            <a:r>
              <a:rPr lang="en-US" sz="3200" u="sng" dirty="0"/>
              <a:t>is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31995" y="2997203"/>
            <a:ext cx="6434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tu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39988" y="3014139"/>
            <a:ext cx="19134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fin</a:t>
            </a:r>
            <a:r>
              <a:rPr lang="en-US" sz="3200" u="sng" dirty="0"/>
              <a:t>is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812799" y="3708392"/>
            <a:ext cx="1981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il, elle, 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39991" y="3725328"/>
            <a:ext cx="149008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fin</a:t>
            </a:r>
            <a:r>
              <a:rPr lang="en-US" sz="3200" u="sng" dirty="0"/>
              <a:t>it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4301017" y="2404548"/>
            <a:ext cx="11176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nous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33933" y="2404551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fin</a:t>
            </a:r>
            <a:r>
              <a:rPr lang="en-US" sz="3200" u="sng" dirty="0"/>
              <a:t>issons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4301020" y="3014139"/>
            <a:ext cx="11176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vous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333936" y="3064941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fin</a:t>
            </a:r>
            <a:r>
              <a:rPr lang="en-US" sz="3200" u="sng" dirty="0"/>
              <a:t>issez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3894608" y="3708395"/>
            <a:ext cx="157485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ils, elles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3939" y="3708395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fin</a:t>
            </a:r>
            <a:r>
              <a:rPr lang="en-US" sz="3200" u="sng" dirty="0"/>
              <a:t>issent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4" grpId="0"/>
      <p:bldP spid="15" grpId="0"/>
      <p:bldP spid="16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Definite Articles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le, la, les, l’ (before a vowel sound)</a:t>
            </a:r>
          </a:p>
          <a:p>
            <a:r>
              <a:rPr lang="en-US" dirty="0"/>
              <a:t>the</a:t>
            </a:r>
          </a:p>
          <a:p>
            <a:r>
              <a:rPr lang="en-US" dirty="0"/>
              <a:t>Used when talking about likes &amp; dislikes (preferences)</a:t>
            </a:r>
          </a:p>
          <a:p>
            <a:r>
              <a:rPr lang="en-US" dirty="0"/>
              <a:t>Ex: J’aime le tennis.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-re verbs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675467" y="1600200"/>
            <a:ext cx="3725334" cy="75353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/>
              <a:t>vendre – to sell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82791" y="2353746"/>
            <a:ext cx="6434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je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90784" y="2353749"/>
            <a:ext cx="147315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vend</a:t>
            </a:r>
            <a:r>
              <a:rPr lang="en-US" sz="3200" u="sng" dirty="0"/>
              <a:t>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31995" y="2997203"/>
            <a:ext cx="6434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tu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39988" y="3014139"/>
            <a:ext cx="19134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vend</a:t>
            </a:r>
            <a:r>
              <a:rPr lang="en-US" sz="3200" u="sng" dirty="0"/>
              <a:t>s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812799" y="3708392"/>
            <a:ext cx="1981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il, elle, 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39991" y="3725328"/>
            <a:ext cx="149008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vend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01017" y="2404548"/>
            <a:ext cx="11176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nous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33933" y="2404551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vend</a:t>
            </a:r>
            <a:r>
              <a:rPr lang="en-US" sz="3200" u="sng" dirty="0"/>
              <a:t>ons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4301020" y="3014139"/>
            <a:ext cx="11176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vous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333936" y="3064941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vend</a:t>
            </a:r>
            <a:r>
              <a:rPr lang="en-US" sz="3200" u="sng" dirty="0"/>
              <a:t>ez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3894608" y="3708395"/>
            <a:ext cx="157485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ils, elles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3939" y="3708395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vend</a:t>
            </a:r>
            <a:r>
              <a:rPr lang="en-US" sz="3200" u="sng" dirty="0"/>
              <a:t>ent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4" grpId="0"/>
      <p:bldP spid="15" grpId="0"/>
      <p:bldP spid="16" grpId="0"/>
      <p:bldP spid="1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Irregular Verbs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980261" y="1583267"/>
            <a:ext cx="1625553" cy="75353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/>
              <a:t>avoir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82791" y="2353746"/>
            <a:ext cx="6434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j’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53722" y="2353749"/>
            <a:ext cx="147315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ai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31995" y="2997203"/>
            <a:ext cx="6434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tu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39988" y="3014139"/>
            <a:ext cx="19134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12799" y="3708392"/>
            <a:ext cx="1981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il, elle, 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39991" y="3725328"/>
            <a:ext cx="149008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01017" y="2404548"/>
            <a:ext cx="11176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nous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33933" y="2404551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avons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301020" y="3014139"/>
            <a:ext cx="11176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vous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33936" y="3064941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avez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894608" y="3708395"/>
            <a:ext cx="157485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ils, elles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333939" y="3708395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ont</a:t>
            </a: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3911579" y="1600203"/>
            <a:ext cx="2302954" cy="7535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to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have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Irregular Verbs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675467" y="1600200"/>
            <a:ext cx="1625553" cy="75353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/>
              <a:t>être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691450" y="1600203"/>
            <a:ext cx="1625553" cy="7535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/>
              <a:t>- 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 be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31995" y="2997203"/>
            <a:ext cx="6434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tu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82791" y="2353746"/>
            <a:ext cx="6434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je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39985" y="2353749"/>
            <a:ext cx="147315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suis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39988" y="3014139"/>
            <a:ext cx="19134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12799" y="3708392"/>
            <a:ext cx="1981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il, elle, 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39991" y="3725328"/>
            <a:ext cx="149008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est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01017" y="2404548"/>
            <a:ext cx="11176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nous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33933" y="2404551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sommes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301020" y="3014139"/>
            <a:ext cx="11176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vous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333936" y="3064941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êtes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94608" y="3708395"/>
            <a:ext cx="157485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ils, elles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3939" y="3708395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sont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030133" y="19981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Irregular Verbs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895596" y="1600200"/>
            <a:ext cx="1625553" cy="75353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/>
              <a:t>aller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911579" y="1600203"/>
            <a:ext cx="1625553" cy="7535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to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go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82791" y="2353746"/>
            <a:ext cx="6434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je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56918" y="2353733"/>
            <a:ext cx="147315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vais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31995" y="2997203"/>
            <a:ext cx="6434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tu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39988" y="3014139"/>
            <a:ext cx="19134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vas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12799" y="3708392"/>
            <a:ext cx="1981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il, elle, 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39991" y="3725328"/>
            <a:ext cx="149008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va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01017" y="2404548"/>
            <a:ext cx="11176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nous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33933" y="2404551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allons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301020" y="2989324"/>
            <a:ext cx="11176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vous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333936" y="3014142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allez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94608" y="3708395"/>
            <a:ext cx="157485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ils, elles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3939" y="3708395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vont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Irregular Verbs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709333" y="1600200"/>
            <a:ext cx="1625553" cy="75353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/>
              <a:t>faire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911579" y="1600203"/>
            <a:ext cx="3488288" cy="7535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to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do, to make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2353746"/>
            <a:ext cx="6434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je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39985" y="2353749"/>
            <a:ext cx="147315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fais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31995" y="2997203"/>
            <a:ext cx="6434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tu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39988" y="3014139"/>
            <a:ext cx="19134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fais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12799" y="3708392"/>
            <a:ext cx="1981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il, elle, 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39991" y="3725328"/>
            <a:ext cx="149008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fait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01017" y="2404548"/>
            <a:ext cx="11176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nous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33933" y="2404551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faisons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301020" y="2989324"/>
            <a:ext cx="11176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vous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333936" y="3014142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faites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94608" y="3708395"/>
            <a:ext cx="157485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ils, elles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3939" y="3708395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font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Irregular Verbs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675467" y="1600200"/>
            <a:ext cx="1625553" cy="75353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/>
              <a:t>venir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911579" y="1600203"/>
            <a:ext cx="3488288" cy="7535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to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come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2336813"/>
            <a:ext cx="6434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je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39985" y="2353749"/>
            <a:ext cx="147315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viens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31995" y="2997203"/>
            <a:ext cx="6434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tu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39988" y="3014139"/>
            <a:ext cx="19134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viens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12799" y="3708392"/>
            <a:ext cx="1981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il, elle, 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39991" y="3725328"/>
            <a:ext cx="149008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vient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01017" y="2404548"/>
            <a:ext cx="11176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nous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33933" y="2404551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venons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301020" y="2989324"/>
            <a:ext cx="11176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vous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333936" y="3014142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venez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94608" y="3708395"/>
            <a:ext cx="157485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ils, elles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3939" y="3708395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viennent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Irregular Verbs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506656" y="1600200"/>
            <a:ext cx="1625553" cy="75353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/>
              <a:t>vouloir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911579" y="1600203"/>
            <a:ext cx="3488288" cy="7535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to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want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2336813"/>
            <a:ext cx="6434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je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39985" y="2325613"/>
            <a:ext cx="147315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veux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31995" y="2997203"/>
            <a:ext cx="6434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tu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39988" y="3000071"/>
            <a:ext cx="19134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veux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12799" y="3708392"/>
            <a:ext cx="1981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il, elle, 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39991" y="3725328"/>
            <a:ext cx="149008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veut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01017" y="2404548"/>
            <a:ext cx="11176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nous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33933" y="2404551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voulons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301020" y="2989324"/>
            <a:ext cx="11176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vous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333936" y="3014142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voulez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94608" y="3708395"/>
            <a:ext cx="157485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ils, elles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3939" y="3708395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veulent</a:t>
            </a:r>
          </a:p>
        </p:txBody>
      </p:sp>
    </p:spTree>
    <p:extLst>
      <p:ext uri="{BB962C8B-B14F-4D97-AF65-F5344CB8AC3E}">
        <p14:creationId xmlns:p14="http://schemas.microsoft.com/office/powerpoint/2010/main" val="2112896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Irregular Verbs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506656" y="1600200"/>
            <a:ext cx="1625553" cy="75353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/>
              <a:t>pouvoir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911579" y="1600203"/>
            <a:ext cx="3488288" cy="7535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</a:t>
            </a:r>
            <a:r>
              <a:rPr lang="en-US" sz="3200" dirty="0"/>
              <a:t>can, to be able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2336813"/>
            <a:ext cx="6434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je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39985" y="2325613"/>
            <a:ext cx="147315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peux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31995" y="2997203"/>
            <a:ext cx="6434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tu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39988" y="3000071"/>
            <a:ext cx="19134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peux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12799" y="3708392"/>
            <a:ext cx="1981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il, elle, 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39991" y="3725328"/>
            <a:ext cx="149008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peut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01017" y="2404548"/>
            <a:ext cx="11176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nous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33933" y="2404551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pouvons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301020" y="2989324"/>
            <a:ext cx="11176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vous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333936" y="3014142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pouvez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94608" y="3708395"/>
            <a:ext cx="157485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ils, elles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3939" y="3708395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peuvent</a:t>
            </a:r>
          </a:p>
        </p:txBody>
      </p:sp>
    </p:spTree>
    <p:extLst>
      <p:ext uri="{BB962C8B-B14F-4D97-AF65-F5344CB8AC3E}">
        <p14:creationId xmlns:p14="http://schemas.microsoft.com/office/powerpoint/2010/main" val="1631581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Irregular Verbs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506656" y="1600200"/>
            <a:ext cx="1625553" cy="75353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/>
              <a:t>devoir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911579" y="1600203"/>
            <a:ext cx="3488288" cy="7535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</a:t>
            </a:r>
            <a:r>
              <a:rPr lang="en-US" sz="3200" noProof="0" dirty="0"/>
              <a:t>to have to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2336813"/>
            <a:ext cx="6434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je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39985" y="2325613"/>
            <a:ext cx="147315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dois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31995" y="2997203"/>
            <a:ext cx="6434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tu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39988" y="3000071"/>
            <a:ext cx="19134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dois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12799" y="3708392"/>
            <a:ext cx="1981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il, elle, 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39991" y="3725328"/>
            <a:ext cx="149008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doit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01017" y="2404548"/>
            <a:ext cx="11176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nous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33933" y="2404551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devons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301020" y="2989324"/>
            <a:ext cx="11176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vous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333936" y="3014142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devez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94608" y="3708395"/>
            <a:ext cx="157485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ils, elles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3939" y="3708395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doivent</a:t>
            </a:r>
          </a:p>
        </p:txBody>
      </p:sp>
    </p:spTree>
    <p:extLst>
      <p:ext uri="{BB962C8B-B14F-4D97-AF65-F5344CB8AC3E}">
        <p14:creationId xmlns:p14="http://schemas.microsoft.com/office/powerpoint/2010/main" val="1429847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Asking a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718733"/>
          </a:xfrm>
        </p:spPr>
        <p:txBody>
          <a:bodyPr/>
          <a:lstStyle/>
          <a:p>
            <a:r>
              <a:rPr lang="en-US" dirty="0"/>
              <a:t>The most common way to form a YES/NO question is to put est-ce que at the beginning of the sentence.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12796" y="3412034"/>
            <a:ext cx="6163731" cy="8720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Ex: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Est</a:t>
            </a:r>
            <a:r>
              <a:rPr lang="en-US" sz="3200" noProof="0" dirty="0"/>
              <a:t>-ce que tu habites ici?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Indefinite Articles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un, une, des (a, an, some)</a:t>
            </a:r>
          </a:p>
          <a:p>
            <a:r>
              <a:rPr lang="en-US" dirty="0"/>
              <a:t>All change to de or d’ in negative sentences</a:t>
            </a:r>
          </a:p>
          <a:p>
            <a:r>
              <a:rPr lang="en-US" dirty="0"/>
              <a:t>Ex: Anne a un ordinateur.</a:t>
            </a:r>
          </a:p>
          <a:p>
            <a:r>
              <a:rPr lang="en-US" dirty="0"/>
              <a:t>Ex: Je n’ai pas d’ordinateur.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Asking a question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3" y="1417638"/>
            <a:ext cx="8229600" cy="12916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conversation,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YES/NO questions can also be formed by: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12799" y="2455333"/>
            <a:ext cx="8229600" cy="1202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3200" dirty="0"/>
              <a:t>letting your voice rise at the end of the sentence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286926" y="3606802"/>
            <a:ext cx="4097874" cy="728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Ex: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Tu habites ici?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12802" y="4182502"/>
            <a:ext cx="8229600" cy="1202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by adding </a:t>
            </a:r>
            <a:r>
              <a:rPr kumimoji="0" lang="en-US" sz="3200" b="0" i="1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n’est-ce pas? </a:t>
            </a:r>
            <a:r>
              <a:rPr lang="en-US" sz="3200" dirty="0"/>
              <a:t>t</a:t>
            </a:r>
            <a:r>
              <a:rPr kumimoji="0" lang="en-US" sz="3200" b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 the end of a sentence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286929" y="5283172"/>
            <a:ext cx="7399874" cy="728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Ex: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Tu habites ici, n’est-ce pas?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Asking a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61533"/>
          </a:xfrm>
        </p:spPr>
        <p:txBody>
          <a:bodyPr/>
          <a:lstStyle/>
          <a:p>
            <a:r>
              <a:rPr lang="en-US" dirty="0"/>
              <a:t>Inversion – the subject and verb are reversed and separated by a hyphen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286926" y="2861734"/>
            <a:ext cx="4097874" cy="7281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Ex: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Habites</a:t>
            </a:r>
            <a:r>
              <a:rPr lang="en-US" sz="3200" dirty="0"/>
              <a:t>-tu 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ici?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Interrogative Words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821267"/>
          </a:xfrm>
        </p:spPr>
        <p:txBody>
          <a:bodyPr/>
          <a:lstStyle/>
          <a:p>
            <a:r>
              <a:rPr lang="en-US" dirty="0"/>
              <a:t>Words used to ask a question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65200" y="2150539"/>
            <a:ext cx="12530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où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82136" y="2573867"/>
            <a:ext cx="12530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quand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82139" y="3014128"/>
            <a:ext cx="191346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comment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9075" y="3437456"/>
            <a:ext cx="191346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pourquoi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65200" y="3894650"/>
            <a:ext cx="308185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à quelle heure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99081" y="4317978"/>
            <a:ext cx="98211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qui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16017" y="4758239"/>
            <a:ext cx="155785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à qui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16020" y="5181567"/>
            <a:ext cx="155785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avec qui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16023" y="5587962"/>
            <a:ext cx="306491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qu’est-ce que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591724" y="2150542"/>
            <a:ext cx="248920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- where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201315" y="2573870"/>
            <a:ext cx="221828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- when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743174" y="3014131"/>
            <a:ext cx="191346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- how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658512" y="3454392"/>
            <a:ext cx="191346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- why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488220" y="3894653"/>
            <a:ext cx="308185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- at what time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659471" y="4317981"/>
            <a:ext cx="152399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- who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998133" y="4758242"/>
            <a:ext cx="208279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- to whom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506127" y="5198503"/>
            <a:ext cx="235374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- with whom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335847" y="5604898"/>
            <a:ext cx="306491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- what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Stress pronouns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133" y="1600200"/>
            <a:ext cx="4233333" cy="1007533"/>
          </a:xfrm>
        </p:spPr>
        <p:txBody>
          <a:bodyPr/>
          <a:lstStyle/>
          <a:p>
            <a:pPr>
              <a:buNone/>
            </a:pPr>
            <a:r>
              <a:rPr lang="en-US" u="sng" dirty="0"/>
              <a:t>Subject Pronouns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470324" y="1600203"/>
            <a:ext cx="4233333" cy="10075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Stress Pronouns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91070" y="2091260"/>
            <a:ext cx="863598" cy="10075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je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91073" y="2565387"/>
            <a:ext cx="863598" cy="10075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91076" y="3022581"/>
            <a:ext cx="863598" cy="10075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il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200" b="0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91079" y="3530574"/>
            <a:ext cx="863598" cy="10075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elle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200" b="0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91082" y="4004701"/>
            <a:ext cx="1337718" cy="10075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nous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200" b="0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08018" y="4444962"/>
            <a:ext cx="1337718" cy="10075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vous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200" b="0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08021" y="4919089"/>
            <a:ext cx="1337718" cy="10075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ils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200" b="0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508024" y="5376283"/>
            <a:ext cx="1337718" cy="10075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elles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200" b="0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948264" y="2091263"/>
            <a:ext cx="863598" cy="10075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I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931333" y="2565391"/>
            <a:ext cx="2438399" cy="53340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you</a:t>
            </a:r>
            <a:r>
              <a:rPr kumimoji="0" lang="en-US" sz="3200" b="0" i="0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(inf.)</a:t>
            </a:r>
            <a:endParaRPr kumimoji="0" lang="en-US" sz="3200" b="0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897471" y="3022584"/>
            <a:ext cx="863598" cy="10075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he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200" b="0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1253066" y="3530578"/>
            <a:ext cx="1693333" cy="7196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she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200" b="0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1422400" y="4004704"/>
            <a:ext cx="1337718" cy="10075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we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200" b="0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1456268" y="4461898"/>
            <a:ext cx="3251197" cy="10075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you (form., pl.)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200" b="0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1016013" y="4902159"/>
            <a:ext cx="2726253" cy="10075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they</a:t>
            </a:r>
            <a:r>
              <a:rPr kumimoji="0" lang="en-US" sz="3200" b="0" i="0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(m</a:t>
            </a:r>
            <a:r>
              <a:rPr lang="en-US" sz="3200" dirty="0"/>
              <a:t>, pl)</a:t>
            </a:r>
            <a:endParaRPr kumimoji="0" lang="en-US" sz="3200" b="0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200" b="0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1405475" y="5376286"/>
            <a:ext cx="2726253" cy="10075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they</a:t>
            </a:r>
            <a:r>
              <a:rPr kumimoji="0" lang="en-US" sz="3200" b="0" i="0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lang="en-US" sz="3200" dirty="0"/>
              <a:t>f, pl)</a:t>
            </a:r>
            <a:endParaRPr kumimoji="0" lang="en-US" sz="3200" b="0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200" b="0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842850" y="2125129"/>
            <a:ext cx="106687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moi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859786" y="2548457"/>
            <a:ext cx="106687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toi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842856" y="2988718"/>
            <a:ext cx="106687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lui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859792" y="3428979"/>
            <a:ext cx="106687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elle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859795" y="3869240"/>
            <a:ext cx="106687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nous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876731" y="4360300"/>
            <a:ext cx="106687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vous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876734" y="4868293"/>
            <a:ext cx="106687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eux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876737" y="5359353"/>
            <a:ext cx="106687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elles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638704" y="2125132"/>
            <a:ext cx="106687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- me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418578" y="2548460"/>
            <a:ext cx="106687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- you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367782" y="2988721"/>
            <a:ext cx="106687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- him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604847" y="3428982"/>
            <a:ext cx="106687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- her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808046" y="3886176"/>
            <a:ext cx="106687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- us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740317" y="4360303"/>
            <a:ext cx="106687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- you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706454" y="4885229"/>
            <a:ext cx="160874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- them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757256" y="5342423"/>
            <a:ext cx="160874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- them</a:t>
            </a:r>
          </a:p>
        </p:txBody>
      </p:sp>
    </p:spTree>
    <p:extLst>
      <p:ext uri="{BB962C8B-B14F-4D97-AF65-F5344CB8AC3E}">
        <p14:creationId xmlns:p14="http://schemas.microsoft.com/office/powerpoint/2010/main" val="2032672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Stress pronouns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39800"/>
          </a:xfrm>
        </p:spPr>
        <p:txBody>
          <a:bodyPr/>
          <a:lstStyle/>
          <a:p>
            <a:r>
              <a:rPr lang="en-US" dirty="0"/>
              <a:t>Used in sentences with no verb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80528" y="2125127"/>
            <a:ext cx="8229600" cy="93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Ex: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Qui parle français? </a:t>
            </a:r>
            <a:r>
              <a:rPr kumimoji="0" lang="en-US" sz="3200" b="0" i="0" u="sng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Moi</a:t>
            </a:r>
            <a:r>
              <a:rPr lang="en-US" sz="3200" dirty="0"/>
              <a:t>.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Pas </a:t>
            </a:r>
            <a:r>
              <a:rPr kumimoji="0" lang="en-US" sz="3200" b="0" i="0" u="sng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toi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74136" y="2650050"/>
            <a:ext cx="8229600" cy="93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dirty="0"/>
              <a:t>After c’est &amp; ce n’est pas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80531" y="3141110"/>
            <a:ext cx="8229600" cy="93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Ex: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C’est </a:t>
            </a:r>
            <a:r>
              <a:rPr kumimoji="0" lang="en-US" sz="3200" b="0" i="0" u="sng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lui</a:t>
            </a:r>
            <a:r>
              <a:rPr lang="en-US" sz="3200" noProof="0" dirty="0"/>
              <a:t>. Ce n’est pas </a:t>
            </a:r>
            <a:r>
              <a:rPr lang="en-US" sz="3200" u="sng" noProof="0" dirty="0"/>
              <a:t>moi</a:t>
            </a:r>
            <a:r>
              <a:rPr lang="en-US" sz="3200" dirty="0"/>
              <a:t>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74139" y="3666033"/>
            <a:ext cx="8229600" cy="93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dirty="0"/>
              <a:t>To reinforce the subject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80534" y="4174026"/>
            <a:ext cx="8229600" cy="93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Ex: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sng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Eux</a:t>
            </a:r>
            <a:r>
              <a:rPr kumimoji="0" lang="en-US" sz="3200" b="0" i="0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ils voyagent souvent.</a:t>
            </a:r>
            <a:endParaRPr kumimoji="0" lang="en-US" sz="32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91075" y="4682016"/>
            <a:ext cx="8229600" cy="93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dirty="0"/>
              <a:t>Before and after et (and) and ou (or)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880537" y="5156143"/>
            <a:ext cx="8229600" cy="93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Ex: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sng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Eux</a:t>
            </a:r>
            <a:r>
              <a:rPr lang="en-US" sz="3200" dirty="0"/>
              <a:t> et </a:t>
            </a:r>
            <a:r>
              <a:rPr lang="en-US" sz="3200" u="sng" dirty="0"/>
              <a:t>moi</a:t>
            </a:r>
            <a:r>
              <a:rPr lang="en-US" sz="3200" dirty="0"/>
              <a:t>, nous sommes amis.</a:t>
            </a:r>
            <a:endParaRPr kumimoji="0" lang="en-US" sz="32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8110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Stress pronouns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39800"/>
          </a:xfrm>
        </p:spPr>
        <p:txBody>
          <a:bodyPr/>
          <a:lstStyle/>
          <a:p>
            <a:r>
              <a:rPr lang="en-US" dirty="0"/>
              <a:t>After prepositions, such as: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46662" y="2142060"/>
            <a:ext cx="8229600" cy="93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pour (for)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253054" y="2666983"/>
            <a:ext cx="8229600" cy="93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Ex: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Je travaille </a:t>
            </a:r>
            <a:r>
              <a:rPr lang="en-US" sz="3200" dirty="0"/>
              <a:t>pour </a:t>
            </a:r>
            <a:r>
              <a:rPr lang="en-US" sz="3200" u="sng" dirty="0"/>
              <a:t>lui</a:t>
            </a:r>
            <a:r>
              <a:rPr lang="en-US" sz="3200" dirty="0"/>
              <a:t>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46665" y="3174976"/>
            <a:ext cx="8229600" cy="93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/>
              <a:t>2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avec (</a:t>
            </a:r>
            <a:r>
              <a:rPr lang="en-US" sz="3200" dirty="0"/>
              <a:t>with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269990" y="3666033"/>
            <a:ext cx="8229600" cy="93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Ex: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Vous jouez </a:t>
            </a:r>
            <a:r>
              <a:rPr lang="en-US" sz="3200" dirty="0"/>
              <a:t>au volley avec </a:t>
            </a:r>
            <a:r>
              <a:rPr lang="en-US" sz="3200" u="sng" dirty="0"/>
              <a:t>eux</a:t>
            </a:r>
            <a:r>
              <a:rPr lang="en-US" sz="3200" dirty="0"/>
              <a:t>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46662" y="4199441"/>
            <a:ext cx="8229600" cy="10159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noProof="0" dirty="0"/>
              <a:t>3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chez (</a:t>
            </a:r>
            <a:r>
              <a:rPr lang="en-US" sz="3200" noProof="0" dirty="0"/>
              <a:t>home, at home, to or at someone’s home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286926" y="5105341"/>
            <a:ext cx="8229600" cy="93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Ex: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Tu ne vas pas chez </a:t>
            </a:r>
            <a:r>
              <a:rPr kumimoji="0" lang="en-US" sz="3200" b="0" i="0" u="sng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toi</a:t>
            </a:r>
            <a:r>
              <a:rPr lang="en-US" sz="3200" dirty="0"/>
              <a:t>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147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Imperative: Commands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87400"/>
          </a:xfrm>
        </p:spPr>
        <p:txBody>
          <a:bodyPr/>
          <a:lstStyle/>
          <a:p>
            <a:r>
              <a:rPr lang="en-US" dirty="0"/>
              <a:t>Used to give orders and make suggestions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12801" y="3064926"/>
            <a:ext cx="812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(tu)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9737" y="3555986"/>
            <a:ext cx="123613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(vous)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9740" y="4165577"/>
            <a:ext cx="123613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(nous)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65870" y="2387601"/>
            <a:ext cx="282786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/>
              <a:t>Affirmative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56622" y="2387604"/>
            <a:ext cx="282786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/>
              <a:t>Negative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16644" y="3047996"/>
            <a:ext cx="169335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Attends!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07396" y="3031066"/>
            <a:ext cx="301420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N’attends pas!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16647" y="3555989"/>
            <a:ext cx="208282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Attendez!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07399" y="3555992"/>
            <a:ext cx="326820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N’attendez pas!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116650" y="4182513"/>
            <a:ext cx="208282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Attendons!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724335" y="4165583"/>
            <a:ext cx="3217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N’attendons pas!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Imperative: Commands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3" y="1417638"/>
            <a:ext cx="8229600" cy="11900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forms of the imperative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are the same as the present tense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78933" y="2467487"/>
            <a:ext cx="8229600" cy="11900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*Exception: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the tu form of all –er verbs, the final –s is dropped.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95869" y="3432672"/>
            <a:ext cx="8229600" cy="8006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Ex: Écoute!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Listen!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95872" y="4008397"/>
            <a:ext cx="8229600" cy="8006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Ex: Ne parle pas!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Don’t speak!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09603" y="4555064"/>
            <a:ext cx="8229600" cy="829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Note the use of </a:t>
            </a:r>
            <a:r>
              <a:rPr lang="en-US" sz="3200" u="sng" dirty="0"/>
              <a:t>moi</a:t>
            </a:r>
            <a:r>
              <a:rPr lang="en-US" sz="3200" dirty="0"/>
              <a:t> in affirmative commands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795875" y="5142911"/>
            <a:ext cx="8229600" cy="8006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Ex: Téléphone-moi!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Call me!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812811" y="5684770"/>
            <a:ext cx="8229600" cy="8006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Ex: Apporte-moi ce livre!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Bring me that book!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7" grpId="0" build="p"/>
      <p:bldP spid="8" grpId="0" build="p"/>
      <p:bldP spid="9" grpId="0" build="p"/>
      <p:bldP spid="1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Definite Articles &amp; Contractions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à = to, at, in</a:t>
            </a:r>
          </a:p>
          <a:p>
            <a:r>
              <a:rPr lang="en-US" dirty="0"/>
              <a:t>à + definite articles (the) = to the, at the, in the</a:t>
            </a:r>
          </a:p>
          <a:p>
            <a:r>
              <a:rPr lang="en-US" dirty="0"/>
              <a:t>à + le = au</a:t>
            </a:r>
          </a:p>
          <a:p>
            <a:r>
              <a:rPr lang="en-US" dirty="0"/>
              <a:t>à + la = à la</a:t>
            </a:r>
          </a:p>
          <a:p>
            <a:r>
              <a:rPr lang="en-US" dirty="0"/>
              <a:t>à + l’ = à l’</a:t>
            </a:r>
          </a:p>
          <a:p>
            <a:r>
              <a:rPr lang="en-US" dirty="0"/>
              <a:t>à + les = aux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Definite Articles &amp; Contractions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 = of, from</a:t>
            </a:r>
          </a:p>
          <a:p>
            <a:r>
              <a:rPr lang="en-US" dirty="0"/>
              <a:t>de + definite articles (the) = of the, from the</a:t>
            </a:r>
          </a:p>
          <a:p>
            <a:r>
              <a:rPr lang="en-US" dirty="0"/>
              <a:t>de + le = du</a:t>
            </a:r>
          </a:p>
          <a:p>
            <a:r>
              <a:rPr lang="en-US" dirty="0"/>
              <a:t>de + la = de la</a:t>
            </a:r>
          </a:p>
          <a:p>
            <a:r>
              <a:rPr lang="en-US" dirty="0"/>
              <a:t>de + l’ = de l’</a:t>
            </a:r>
          </a:p>
          <a:p>
            <a:r>
              <a:rPr lang="en-US" dirty="0"/>
              <a:t>de + les = 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Location words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6635" y="1600200"/>
            <a:ext cx="914400" cy="956733"/>
          </a:xfrm>
        </p:spPr>
        <p:txBody>
          <a:bodyPr/>
          <a:lstStyle/>
          <a:p>
            <a:pPr>
              <a:buNone/>
            </a:pPr>
            <a:r>
              <a:rPr lang="en-US" dirty="0"/>
              <a:t>sur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116638" y="2023528"/>
            <a:ext cx="2201330" cy="9567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/>
              <a:t>d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evant </a:t>
            </a:r>
            <a:r>
              <a:rPr lang="en-US" sz="3200" dirty="0"/>
              <a:t>(de)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167439" y="2429923"/>
            <a:ext cx="2963327" cy="9567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/>
              <a:t>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gauche </a:t>
            </a:r>
            <a:r>
              <a:rPr lang="en-US" sz="3200" dirty="0"/>
              <a:t>(de)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167442" y="2853251"/>
            <a:ext cx="2963327" cy="9567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/>
              <a:t>sous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150512" y="3242713"/>
            <a:ext cx="2963327" cy="9567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/>
              <a:t>derrière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184381" y="3649108"/>
            <a:ext cx="2963327" cy="9567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/>
              <a:t>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droite </a:t>
            </a:r>
            <a:r>
              <a:rPr lang="en-US" sz="3200" dirty="0"/>
              <a:t>(de)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184384" y="4106302"/>
            <a:ext cx="2963327" cy="9567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/>
              <a:t>près (de)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184387" y="4546563"/>
            <a:ext cx="2963327" cy="9567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/>
              <a:t>dans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201323" y="4986824"/>
            <a:ext cx="2963327" cy="9567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/>
              <a:t>entre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235192" y="5393219"/>
            <a:ext cx="2963327" cy="9567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/>
              <a:t>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côté (de)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2235195" y="5816547"/>
            <a:ext cx="2963327" cy="9567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/>
              <a:t>loin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(de)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2726226" y="1600203"/>
            <a:ext cx="914400" cy="9567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/>
              <a:t>- on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131667" y="2023531"/>
            <a:ext cx="2861765" cy="9567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/>
              <a:t>- in front (of)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4521129" y="2429926"/>
            <a:ext cx="2963327" cy="9567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/>
              <a:t>- to the left (of)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3064894" y="2853254"/>
            <a:ext cx="2963327" cy="9567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/>
              <a:t>- under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3623686" y="3225783"/>
            <a:ext cx="2963327" cy="9567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/>
              <a:t>- behind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4351808" y="3632178"/>
            <a:ext cx="2963327" cy="9567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/>
              <a:t>- to the right (of)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3776089" y="4106305"/>
            <a:ext cx="2963327" cy="9567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/>
              <a:t>- near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3098772" y="4546564"/>
            <a:ext cx="2963327" cy="956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/>
              <a:t>- in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3217306" y="4969894"/>
            <a:ext cx="2963327" cy="9567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/>
              <a:t>- between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4097825" y="5393222"/>
            <a:ext cx="2963327" cy="9567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/>
              <a:t>- next to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3691436" y="5833483"/>
            <a:ext cx="2963327" cy="9567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/>
              <a:t>- far from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Possessive Adjectives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mon, ma, mes – my</a:t>
            </a:r>
          </a:p>
          <a:p>
            <a:r>
              <a:rPr lang="en-US" dirty="0"/>
              <a:t>ton, ta, tes – your (inf.)</a:t>
            </a:r>
          </a:p>
          <a:p>
            <a:r>
              <a:rPr lang="en-US" dirty="0"/>
              <a:t>son, sa, ses – his / her / its</a:t>
            </a:r>
          </a:p>
          <a:p>
            <a:r>
              <a:rPr lang="en-US" dirty="0"/>
              <a:t>notre, nos – our</a:t>
            </a:r>
          </a:p>
          <a:p>
            <a:r>
              <a:rPr lang="en-US" dirty="0"/>
              <a:t>votre, vos – your (f., pl.)</a:t>
            </a:r>
          </a:p>
          <a:p>
            <a:r>
              <a:rPr lang="en-US" dirty="0"/>
              <a:t>leur, leurs - their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Demonstrative Adjectives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this, that, these, those</a:t>
            </a:r>
          </a:p>
          <a:p>
            <a:r>
              <a:rPr lang="en-US" dirty="0"/>
              <a:t>ce (cet), ces</a:t>
            </a:r>
          </a:p>
          <a:p>
            <a:r>
              <a:rPr lang="en-US" dirty="0"/>
              <a:t>cette, ces</a:t>
            </a:r>
          </a:p>
          <a:p>
            <a:r>
              <a:rPr lang="en-US" dirty="0"/>
              <a:t>Ex: ce pull, ces pulls</a:t>
            </a:r>
          </a:p>
          <a:p>
            <a:r>
              <a:rPr lang="en-US" dirty="0"/>
              <a:t>Ex: cet ami, ces amis</a:t>
            </a:r>
          </a:p>
          <a:p>
            <a:r>
              <a:rPr lang="en-US" dirty="0"/>
              <a:t>Ex: cette robe, ces robes</a:t>
            </a:r>
          </a:p>
          <a:p>
            <a:r>
              <a:rPr lang="en-US" dirty="0"/>
              <a:t>Ex: cette amie, ces amies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Demonstrative Adjectives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Add –ci or –</a:t>
            </a:r>
            <a:r>
              <a:rPr lang="fr-FR" dirty="0"/>
              <a:t>là </a:t>
            </a:r>
            <a:r>
              <a:rPr lang="en-US" dirty="0"/>
              <a:t>to the end of the noun to clarify this or these (–ci) vs. that or those (–l</a:t>
            </a:r>
            <a:r>
              <a:rPr lang="fr-FR" dirty="0"/>
              <a:t>à). </a:t>
            </a:r>
            <a:endParaRPr lang="en-US" dirty="0"/>
          </a:p>
          <a:p>
            <a:r>
              <a:rPr lang="en-US" dirty="0"/>
              <a:t>Ex: ce pull-ci = this sweater</a:t>
            </a:r>
          </a:p>
          <a:p>
            <a:r>
              <a:rPr lang="en-US" dirty="0"/>
              <a:t>Ex: ce pull-l</a:t>
            </a:r>
            <a:r>
              <a:rPr lang="fr-FR" dirty="0"/>
              <a:t>à = that sweater</a:t>
            </a:r>
            <a:endParaRPr lang="en-US" dirty="0"/>
          </a:p>
          <a:p>
            <a:r>
              <a:rPr lang="en-US" dirty="0"/>
              <a:t>Ex: ces robes-ci = these dresses</a:t>
            </a:r>
          </a:p>
          <a:p>
            <a:r>
              <a:rPr lang="en-US" dirty="0"/>
              <a:t>Ex: ces robes-là = those dresses</a:t>
            </a:r>
          </a:p>
        </p:txBody>
      </p:sp>
    </p:spTree>
    <p:extLst>
      <p:ext uri="{BB962C8B-B14F-4D97-AF65-F5344CB8AC3E}">
        <p14:creationId xmlns:p14="http://schemas.microsoft.com/office/powerpoint/2010/main" val="916811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2086</TotalTime>
  <Words>1453</Words>
  <Application>Microsoft Office PowerPoint</Application>
  <PresentationFormat>On-screen Show (4:3)</PresentationFormat>
  <Paragraphs>424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Arial</vt:lpstr>
      <vt:lpstr>Calibri</vt:lpstr>
      <vt:lpstr>Office Theme</vt:lpstr>
      <vt:lpstr>French II Review</vt:lpstr>
      <vt:lpstr>Definite Articles</vt:lpstr>
      <vt:lpstr>Indefinite Articles</vt:lpstr>
      <vt:lpstr>Definite Articles &amp; Contractions</vt:lpstr>
      <vt:lpstr>Definite Articles &amp; Contractions</vt:lpstr>
      <vt:lpstr>Location words</vt:lpstr>
      <vt:lpstr>Possessive Adjectives</vt:lpstr>
      <vt:lpstr>Demonstrative Adjectives</vt:lpstr>
      <vt:lpstr>Demonstrative Adjectives</vt:lpstr>
      <vt:lpstr>Interrogative Adjectives</vt:lpstr>
      <vt:lpstr>Regular Present Tense –er Verbs</vt:lpstr>
      <vt:lpstr>Negative sentences</vt:lpstr>
      <vt:lpstr>Jouer à &amp; Jouer de</vt:lpstr>
      <vt:lpstr>Stem-changing verbs</vt:lpstr>
      <vt:lpstr>Stem-changing verbs</vt:lpstr>
      <vt:lpstr>Stem-changing verbs</vt:lpstr>
      <vt:lpstr>Stem-changing verbs</vt:lpstr>
      <vt:lpstr>Stem-changing verbs</vt:lpstr>
      <vt:lpstr>-ir verbs</vt:lpstr>
      <vt:lpstr>-re verbs</vt:lpstr>
      <vt:lpstr>Irregular Verbs</vt:lpstr>
      <vt:lpstr>Irregular Verbs</vt:lpstr>
      <vt:lpstr>Irregular Verbs</vt:lpstr>
      <vt:lpstr>Irregular Verbs</vt:lpstr>
      <vt:lpstr>Irregular Verbs</vt:lpstr>
      <vt:lpstr>Irregular Verbs</vt:lpstr>
      <vt:lpstr>Irregular Verbs</vt:lpstr>
      <vt:lpstr>Irregular Verbs</vt:lpstr>
      <vt:lpstr>Asking a question</vt:lpstr>
      <vt:lpstr>Asking a question</vt:lpstr>
      <vt:lpstr>Asking a question</vt:lpstr>
      <vt:lpstr>Interrogative Words</vt:lpstr>
      <vt:lpstr>Stress pronouns</vt:lpstr>
      <vt:lpstr>Stress pronouns</vt:lpstr>
      <vt:lpstr>Stress pronouns</vt:lpstr>
      <vt:lpstr>Imperative: Commands</vt:lpstr>
      <vt:lpstr>Imperative: Commands</vt:lpstr>
    </vt:vector>
  </TitlesOfParts>
  <Company>Shelby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French II Review</dc:title>
  <dc:creator>Melissa Hopkins</dc:creator>
  <cp:lastModifiedBy>MELISSA  HOPKINS</cp:lastModifiedBy>
  <cp:revision>23</cp:revision>
  <dcterms:created xsi:type="dcterms:W3CDTF">2013-08-09T12:10:43Z</dcterms:created>
  <dcterms:modified xsi:type="dcterms:W3CDTF">2021-08-08T20:41:48Z</dcterms:modified>
</cp:coreProperties>
</file>