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60C4-4436-A84C-B271-5C716B031575}" type="datetimeFigureOut">
              <a:rPr lang="en-US" smtClean="0"/>
              <a:pPr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9332-04CE-C346-9EEA-C78BD3973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8186" y="1635101"/>
            <a:ext cx="4940014" cy="2116891"/>
          </a:xfrm>
        </p:spPr>
        <p:txBody>
          <a:bodyPr/>
          <a:lstStyle/>
          <a:p>
            <a:r>
              <a:rPr lang="fr-FR" dirty="0" smtClean="0"/>
              <a:t>Cinq Accents de la langue française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15" y="4102368"/>
            <a:ext cx="5684845" cy="12847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Five Accents of the French Language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Eiffel Towe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78" y="474888"/>
            <a:ext cx="3127108" cy="312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cheer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561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5400" b="1" dirty="0" smtClean="0"/>
              <a:t>´</a:t>
            </a:r>
            <a:r>
              <a:rPr lang="fr-FR" b="1" dirty="0" smtClean="0"/>
              <a:t>  </a:t>
            </a:r>
            <a:r>
              <a:rPr lang="fr-FR" dirty="0" smtClean="0"/>
              <a:t>l’accent aigu,</a:t>
            </a:r>
            <a:r>
              <a:rPr lang="fr-FR" sz="5400" dirty="0" smtClean="0"/>
              <a:t>`</a:t>
            </a:r>
            <a:r>
              <a:rPr lang="fr-FR" dirty="0" smtClean="0"/>
              <a:t>  </a:t>
            </a:r>
            <a:r>
              <a:rPr lang="fr-FR" dirty="0" err="1" smtClean="0"/>
              <a:t>grave,</a:t>
            </a:r>
            <a:r>
              <a:rPr lang="fr-FR" sz="6000" dirty="0" err="1" smtClean="0"/>
              <a:t>ˆ</a:t>
            </a:r>
            <a:r>
              <a:rPr lang="fr-FR" dirty="0" smtClean="0"/>
              <a:t>  circonflexe, </a:t>
            </a:r>
            <a:r>
              <a:rPr lang="en-US" sz="5400" dirty="0" smtClean="0"/>
              <a:t>¨  </a:t>
            </a:r>
            <a:r>
              <a:rPr lang="fr-FR" dirty="0" smtClean="0"/>
              <a:t>tréma,</a:t>
            </a:r>
          </a:p>
          <a:p>
            <a:pPr>
              <a:buNone/>
            </a:pPr>
            <a:r>
              <a:rPr lang="fr-FR" dirty="0" smtClean="0"/>
              <a:t>     et en français il y a</a:t>
            </a:r>
            <a:r>
              <a:rPr lang="en-US" dirty="0" smtClean="0"/>
              <a:t> </a:t>
            </a:r>
            <a:r>
              <a:rPr lang="en-US" sz="5400" dirty="0" smtClean="0"/>
              <a:t>¸</a:t>
            </a:r>
            <a:r>
              <a:rPr lang="en-US" dirty="0" smtClean="0"/>
              <a:t>  un </a:t>
            </a:r>
            <a:r>
              <a:rPr lang="en-US" dirty="0" err="1" smtClean="0"/>
              <a:t>cédille</a:t>
            </a:r>
            <a:r>
              <a:rPr lang="en-US" dirty="0" smtClean="0"/>
              <a:t>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accents?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2857"/>
          </a:xfrm>
        </p:spPr>
        <p:txBody>
          <a:bodyPr/>
          <a:lstStyle/>
          <a:p>
            <a:pPr marL="514350" indent="-514350"/>
            <a:r>
              <a:rPr lang="en-US" dirty="0"/>
              <a:t>Accents</a:t>
            </a:r>
            <a:r>
              <a:rPr lang="en-US" dirty="0" smtClean="0"/>
              <a:t> can be </a:t>
            </a:r>
            <a:r>
              <a:rPr lang="en-US" dirty="0"/>
              <a:t>used in French to change the pronunciation of a letter. </a:t>
            </a:r>
            <a:r>
              <a:rPr lang="en-US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49718"/>
            <a:ext cx="8250618" cy="1202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(book) has no accent on the –e, so we  know it is pronounced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“e</a:t>
            </a:r>
            <a:r>
              <a:rPr lang="en-US" sz="3200" dirty="0" smtClean="0"/>
              <a:t>uh</a:t>
            </a:r>
            <a:r>
              <a:rPr lang="en-US" sz="3200" dirty="0" smtClean="0"/>
              <a:t>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3620" y="4197043"/>
            <a:ext cx="8250618" cy="1202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café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(coffee, cafe) has an accent </a:t>
            </a:r>
            <a:r>
              <a:rPr kumimoji="0" lang="fr-FR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aigu over the –e, 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we know it is pronounced “ay”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accents?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1526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English one letter may have many different pronunciations.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774530"/>
            <a:ext cx="8229600" cy="3488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Ex:  Look at these English words and pay attention to how the vowel</a:t>
            </a:r>
            <a:r>
              <a:rPr lang="en-US" sz="3200" dirty="0" smtClean="0">
                <a:solidFill>
                  <a:srgbClr val="000000"/>
                </a:solidFill>
              </a:rPr>
              <a:t> –a </a:t>
            </a:r>
            <a:r>
              <a:rPr lang="en-US" sz="3200" dirty="0">
                <a:solidFill>
                  <a:srgbClr val="000000"/>
                </a:solidFill>
              </a:rPr>
              <a:t>sounds.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Remember </a:t>
            </a:r>
            <a:r>
              <a:rPr lang="en-US" sz="3200" dirty="0">
                <a:solidFill>
                  <a:srgbClr val="000000"/>
                </a:solidFill>
              </a:rPr>
              <a:t>when we used symbols to teach us how to pronounce these words?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 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</a:rPr>
              <a:t>căt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			2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</a:rPr>
              <a:t>rāke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accents?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75853"/>
          </a:xfrm>
        </p:spPr>
        <p:txBody>
          <a:bodyPr/>
          <a:lstStyle/>
          <a:p>
            <a:pPr marL="514350" indent="-514350"/>
            <a:r>
              <a:rPr lang="en-US" dirty="0" smtClean="0"/>
              <a:t>Accents can also be used to change the definition of a word.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789129"/>
            <a:ext cx="8229600" cy="1275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=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solidFill>
                  <a:schemeClr val="tx1"/>
                </a:solidFill>
              </a:rPr>
              <a:t>		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où</a:t>
            </a:r>
            <a:r>
              <a:rPr lang="en-US" sz="3200" dirty="0" smtClean="0"/>
              <a:t> = where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 </a:t>
            </a:r>
            <a:r>
              <a:rPr lang="fr-FR" sz="7200" b="1" dirty="0" smtClean="0"/>
              <a:t>´</a:t>
            </a:r>
            <a:r>
              <a:rPr lang="fr-FR" b="1" dirty="0" smtClean="0"/>
              <a:t>  </a:t>
            </a:r>
            <a:r>
              <a:rPr lang="fr-FR" dirty="0" smtClean="0"/>
              <a:t>l’accent aigu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08677"/>
          </a:xfrm>
        </p:spPr>
        <p:txBody>
          <a:bodyPr/>
          <a:lstStyle/>
          <a:p>
            <a:r>
              <a:rPr lang="en-US" dirty="0" smtClean="0"/>
              <a:t>Used only on the vowel –</a:t>
            </a:r>
            <a:r>
              <a:rPr lang="en-US" dirty="0" err="1" smtClean="0"/>
              <a:t>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336560"/>
            <a:ext cx="8680380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pronunciation is changed from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to “ay”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9025" y="2999925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fr-FR" sz="3200" b="1" i="0" u="none" strike="noStrike" kern="120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parle.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I speak.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0847" y="3619493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fr-FR" sz="3200" b="1" i="0" u="none" strike="noStrike" kern="120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parlé.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I spoke.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2)</a:t>
            </a:r>
            <a:r>
              <a:rPr lang="en-US" dirty="0" smtClean="0"/>
              <a:t> </a:t>
            </a:r>
            <a:r>
              <a:rPr lang="fr-FR" sz="7200" dirty="0" smtClean="0"/>
              <a:t>`</a:t>
            </a:r>
            <a:r>
              <a:rPr lang="fr-FR" dirty="0" smtClean="0"/>
              <a:t>  l’accent grave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81673"/>
          </a:xfrm>
        </p:spPr>
        <p:txBody>
          <a:bodyPr/>
          <a:lstStyle/>
          <a:p>
            <a:r>
              <a:rPr lang="en-US" dirty="0" smtClean="0"/>
              <a:t>Used on the following vowels: a, </a:t>
            </a:r>
            <a:r>
              <a:rPr lang="en-US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3620" y="2307361"/>
            <a:ext cx="8229600" cy="15030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pronunciation only changes </a:t>
            </a:r>
            <a:r>
              <a:rPr lang="en-US" sz="3200" dirty="0" smtClean="0"/>
              <a:t>when used over the –e, changing the sound from </a:t>
            </a:r>
            <a:r>
              <a:rPr lang="en-US" sz="3200" dirty="0" smtClean="0"/>
              <a:t>“</a:t>
            </a:r>
            <a:r>
              <a:rPr lang="en-US" sz="3200" dirty="0" err="1" smtClean="0"/>
              <a:t>euh</a:t>
            </a:r>
            <a:r>
              <a:rPr lang="en-US" sz="3200" dirty="0" smtClean="0"/>
              <a:t>” to “eh”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9024" y="3802870"/>
            <a:ext cx="6715211" cy="138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très</a:t>
            </a:r>
            <a:r>
              <a:rPr kumimoji="0" lang="fr-FR" sz="3200" b="0" i="0" u="none" strike="noStrike" kern="120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very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     </a:t>
            </a:r>
            <a:r>
              <a:rPr lang="en-US" sz="3200" b="1" noProof="0" dirty="0" err="1" smtClean="0">
                <a:solidFill>
                  <a:srgbClr val="0000FF"/>
                </a:solidFill>
              </a:rPr>
              <a:t>collège</a:t>
            </a:r>
            <a:r>
              <a:rPr lang="en-US" sz="3200" noProof="0" dirty="0" smtClean="0"/>
              <a:t> – middle school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80847" y="5020997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</a:t>
            </a:r>
            <a:r>
              <a:rPr kumimoji="0" lang="fr-FR" sz="3200" b="0" i="0" u="none" strike="noStrike" kern="120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to, </a:t>
            </a:r>
            <a:r>
              <a:rPr lang="en-US" sz="3200" noProof="0" dirty="0" smtClean="0"/>
              <a:t>at, 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87267" y="5655164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où</a:t>
            </a:r>
            <a:r>
              <a:rPr kumimoji="0" lang="fr-FR" sz="3200" b="0" i="0" u="none" strike="noStrike" kern="1200" cap="none" spc="0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3200" dirty="0" smtClean="0"/>
              <a:t>where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3)</a:t>
            </a:r>
            <a:r>
              <a:rPr lang="en-US" dirty="0" smtClean="0"/>
              <a:t> </a:t>
            </a:r>
            <a:r>
              <a:rPr lang="fr-FR" sz="8000" dirty="0" err="1" smtClean="0"/>
              <a:t>ˆ</a:t>
            </a:r>
            <a:r>
              <a:rPr lang="fr-FR" dirty="0" smtClean="0"/>
              <a:t>  l’accent circonflexe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69269"/>
          </a:xfrm>
        </p:spPr>
        <p:txBody>
          <a:bodyPr/>
          <a:lstStyle/>
          <a:p>
            <a:r>
              <a:rPr lang="en-US" dirty="0" smtClean="0"/>
              <a:t>Used on all vowels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307362"/>
            <a:ext cx="8229600" cy="9692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on French words that resemble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English words missing an -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0847" y="3677889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forêt </a:t>
            </a:r>
            <a:r>
              <a:rPr lang="fr-FR" sz="3200" dirty="0" smtClean="0"/>
              <a:t>- </a:t>
            </a:r>
            <a:r>
              <a:rPr lang="en-US" sz="3200" dirty="0" smtClean="0"/>
              <a:t>forest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7267" y="4458046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hôpital </a:t>
            </a:r>
            <a:r>
              <a:rPr lang="fr-FR" sz="3200" dirty="0" smtClean="0"/>
              <a:t>- </a:t>
            </a:r>
            <a:r>
              <a:rPr lang="en-US" sz="3200" dirty="0" smtClean="0"/>
              <a:t>hospital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4) </a:t>
            </a:r>
            <a:r>
              <a:rPr lang="en-US" sz="7200" dirty="0" smtClean="0"/>
              <a:t>¨  </a:t>
            </a:r>
            <a:r>
              <a:rPr lang="fr-FR" dirty="0" smtClean="0"/>
              <a:t>le tréma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on the second of two vowels that are side by side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643140"/>
            <a:ext cx="8229600" cy="1378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show that the </a:t>
            </a:r>
            <a:r>
              <a:rPr lang="en-US" sz="3200" dirty="0" smtClean="0"/>
              <a:t>two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vowels are pronounced separately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0847" y="3984468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naïf, naïve </a:t>
            </a:r>
            <a:r>
              <a:rPr lang="fr-FR" sz="3200" dirty="0" smtClean="0"/>
              <a:t>- </a:t>
            </a:r>
            <a:r>
              <a:rPr lang="en-US" sz="3200" dirty="0" smtClean="0"/>
              <a:t>naive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7267" y="4604036"/>
            <a:ext cx="42481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Noël </a:t>
            </a:r>
            <a:r>
              <a:rPr lang="fr-FR" sz="3200" dirty="0" smtClean="0"/>
              <a:t>- </a:t>
            </a:r>
            <a:r>
              <a:rPr lang="en-US" sz="3200" dirty="0" smtClean="0"/>
              <a:t>Christmas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sz="7200" dirty="0"/>
              <a:t>¸</a:t>
            </a:r>
            <a:r>
              <a:rPr lang="en-US" dirty="0" smtClean="0"/>
              <a:t>  le </a:t>
            </a:r>
            <a:r>
              <a:rPr lang="en-US" dirty="0" err="1"/>
              <a:t>cédille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5471"/>
          </a:xfrm>
        </p:spPr>
        <p:txBody>
          <a:bodyPr/>
          <a:lstStyle/>
          <a:p>
            <a:r>
              <a:rPr lang="en-US" dirty="0" smtClean="0"/>
              <a:t>Only accent that goes under the letter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620" y="2190570"/>
            <a:ext cx="8229600" cy="925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only on the letter –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80264"/>
            <a:ext cx="8229600" cy="121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before –a</a:t>
            </a:r>
            <a:r>
              <a:rPr lang="en-US" sz="3200" dirty="0"/>
              <a:t>, –</a:t>
            </a:r>
            <a:r>
              <a:rPr lang="en-US" sz="3200" dirty="0" err="1" smtClean="0"/>
              <a:t>o</a:t>
            </a:r>
            <a:r>
              <a:rPr lang="en-US" sz="3200" dirty="0" smtClean="0"/>
              <a:t>, and –</a:t>
            </a:r>
            <a:r>
              <a:rPr lang="en-US" sz="3200" dirty="0" err="1" smtClean="0"/>
              <a:t>u</a:t>
            </a:r>
            <a:r>
              <a:rPr lang="en-US" sz="3200" dirty="0" smtClean="0"/>
              <a:t> to change </a:t>
            </a:r>
            <a:r>
              <a:rPr lang="en-US" sz="3200" dirty="0" err="1" smtClean="0"/>
              <a:t>k</a:t>
            </a:r>
            <a:r>
              <a:rPr lang="en-US" sz="3200" dirty="0" smtClean="0"/>
              <a:t> sound to </a:t>
            </a:r>
            <a:r>
              <a:rPr lang="en-US" sz="3200" dirty="0" err="1" smtClean="0"/>
              <a:t>s</a:t>
            </a:r>
            <a:r>
              <a:rPr lang="en-US" sz="3200" dirty="0" smtClean="0"/>
              <a:t> sound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0847" y="4845809"/>
            <a:ext cx="6606602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noProof="0" dirty="0" smtClean="0">
                <a:solidFill>
                  <a:srgbClr val="0000FF"/>
                </a:solidFill>
              </a:rPr>
              <a:t>café </a:t>
            </a:r>
            <a:r>
              <a:rPr lang="fr-FR" sz="3200" dirty="0" smtClean="0"/>
              <a:t>(k </a:t>
            </a:r>
            <a:r>
              <a:rPr lang="fr-FR" sz="3200" dirty="0" err="1" smtClean="0"/>
              <a:t>sound</a:t>
            </a:r>
            <a:r>
              <a:rPr lang="fr-FR" sz="3200" dirty="0" smtClean="0"/>
              <a:t>) – </a:t>
            </a:r>
            <a:r>
              <a:rPr lang="en-US" sz="3200" dirty="0" smtClean="0"/>
              <a:t>coffee, cafe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87266" y="5304788"/>
            <a:ext cx="5607499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garçon </a:t>
            </a:r>
            <a:r>
              <a:rPr lang="fr-FR" sz="3200" dirty="0" smtClean="0">
                <a:solidFill>
                  <a:srgbClr val="000000"/>
                </a:solidFill>
              </a:rPr>
              <a:t>(s </a:t>
            </a:r>
            <a:r>
              <a:rPr lang="fr-FR" sz="3200" dirty="0" err="1" smtClean="0">
                <a:solidFill>
                  <a:srgbClr val="000000"/>
                </a:solidFill>
              </a:rPr>
              <a:t>sound</a:t>
            </a:r>
            <a:r>
              <a:rPr lang="fr-FR" sz="3200" dirty="0" smtClean="0">
                <a:solidFill>
                  <a:srgbClr val="000000"/>
                </a:solidFill>
              </a:rPr>
              <a:t>)</a:t>
            </a:r>
            <a:r>
              <a:rPr lang="fr-FR" sz="3200" b="1" noProof="0" dirty="0" smtClean="0">
                <a:solidFill>
                  <a:srgbClr val="0000FF"/>
                </a:solidFill>
              </a:rPr>
              <a:t> </a:t>
            </a:r>
            <a:r>
              <a:rPr lang="fr-FR" sz="3200" dirty="0" smtClean="0"/>
              <a:t>– </a:t>
            </a:r>
            <a:r>
              <a:rPr lang="en-US" sz="3200" dirty="0" smtClean="0"/>
              <a:t>boy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8084" y="3626553"/>
            <a:ext cx="7742573" cy="121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8084" y="3764807"/>
            <a:ext cx="7715136" cy="121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Hint: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–</a:t>
            </a:r>
            <a:r>
              <a:rPr lang="en-US" sz="3200" dirty="0" err="1"/>
              <a:t>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–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3200" noProof="0" dirty="0" smtClean="0"/>
              <a:t> the letter –</a:t>
            </a:r>
            <a:r>
              <a:rPr lang="en-US" sz="3200" dirty="0" err="1" smtClean="0"/>
              <a:t>c</a:t>
            </a:r>
            <a:r>
              <a:rPr lang="en-US" sz="3200" dirty="0" smtClean="0"/>
              <a:t> already has an </a:t>
            </a:r>
            <a:r>
              <a:rPr lang="en-US" sz="3200" dirty="0" err="1" smtClean="0"/>
              <a:t>s</a:t>
            </a:r>
            <a:r>
              <a:rPr lang="en-US" sz="3200" dirty="0" smtClean="0"/>
              <a:t> sound, so no accent is needed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93686" y="5807564"/>
            <a:ext cx="6403985" cy="80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lang="fr-FR" sz="3200" b="1" dirty="0" smtClean="0">
                <a:solidFill>
                  <a:srgbClr val="0000FF"/>
                </a:solidFill>
              </a:rPr>
              <a:t>cent</a:t>
            </a:r>
            <a:r>
              <a:rPr lang="fr-FR" sz="3200" b="1" noProof="0" dirty="0" smtClean="0">
                <a:solidFill>
                  <a:srgbClr val="0000FF"/>
                </a:solidFill>
              </a:rPr>
              <a:t> </a:t>
            </a:r>
            <a:r>
              <a:rPr lang="fr-FR" sz="3200" dirty="0" smtClean="0">
                <a:solidFill>
                  <a:srgbClr val="000000"/>
                </a:solidFill>
              </a:rPr>
              <a:t>(s </a:t>
            </a:r>
            <a:r>
              <a:rPr lang="fr-FR" sz="3200" dirty="0" err="1" smtClean="0">
                <a:solidFill>
                  <a:srgbClr val="000000"/>
                </a:solidFill>
              </a:rPr>
              <a:t>sound</a:t>
            </a:r>
            <a:r>
              <a:rPr lang="fr-FR" sz="3200" dirty="0" smtClean="0">
                <a:solidFill>
                  <a:srgbClr val="000000"/>
                </a:solidFill>
              </a:rPr>
              <a:t>) </a:t>
            </a:r>
            <a:r>
              <a:rPr lang="fr-FR" sz="3200" dirty="0" smtClean="0"/>
              <a:t>– </a:t>
            </a:r>
            <a:r>
              <a:rPr lang="en-US" sz="3200" dirty="0" smtClean="0"/>
              <a:t>one hundred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445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Cinq Accents de la langue française</vt:lpstr>
      <vt:lpstr>Why do we use accents?</vt:lpstr>
      <vt:lpstr>Why do we use accents?</vt:lpstr>
      <vt:lpstr>Why do we use accents?</vt:lpstr>
      <vt:lpstr>1) ´  l’accent aigu </vt:lpstr>
      <vt:lpstr>2) `  l’accent grave </vt:lpstr>
      <vt:lpstr>3) ˆ  l’accent circonflexe</vt:lpstr>
      <vt:lpstr>4) ¨  le tréma</vt:lpstr>
      <vt:lpstr>5) ¸  le cédille </vt:lpstr>
      <vt:lpstr>Accent cheer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Cinq Accents de la langue française</dc:title>
  <dc:creator>Melissa Hopkins</dc:creator>
  <cp:lastModifiedBy>Melissa Hopkins</cp:lastModifiedBy>
  <cp:revision>6</cp:revision>
  <dcterms:created xsi:type="dcterms:W3CDTF">2011-08-16T19:11:51Z</dcterms:created>
  <dcterms:modified xsi:type="dcterms:W3CDTF">2016-08-12T15:59:18Z</dcterms:modified>
</cp:coreProperties>
</file>