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424958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63517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424642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427672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101111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127985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267510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371848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205325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363344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00C5A8-AADD-4195-B5BF-7252892ACD79}" type="datetimeFigureOut">
              <a:rPr lang="en-US" smtClean="0"/>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5CCC7-941E-4181-BEB4-DA402880E477}" type="slidenum">
              <a:rPr lang="en-US" smtClean="0"/>
              <a:t>‹#›</a:t>
            </a:fld>
            <a:endParaRPr lang="en-US" dirty="0"/>
          </a:p>
        </p:txBody>
      </p:sp>
    </p:spTree>
    <p:extLst>
      <p:ext uri="{BB962C8B-B14F-4D97-AF65-F5344CB8AC3E}">
        <p14:creationId xmlns:p14="http://schemas.microsoft.com/office/powerpoint/2010/main" val="25454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0C5A8-AADD-4195-B5BF-7252892ACD79}" type="datetimeFigureOut">
              <a:rPr lang="en-US" smtClean="0"/>
              <a:t>2/10/2021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5CCC7-941E-4181-BEB4-DA402880E477}" type="slidenum">
              <a:rPr lang="en-US" smtClean="0"/>
              <a:t>‹#›</a:t>
            </a:fld>
            <a:endParaRPr lang="en-US" dirty="0"/>
          </a:p>
        </p:txBody>
      </p:sp>
    </p:spTree>
    <p:extLst>
      <p:ext uri="{BB962C8B-B14F-4D97-AF65-F5344CB8AC3E}">
        <p14:creationId xmlns:p14="http://schemas.microsoft.com/office/powerpoint/2010/main" val="51413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4.m4a"/><Relationship Id="rId7"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5" Type="http://schemas.microsoft.com/office/2007/relationships/media" Target="../media/media5.m4a"/><Relationship Id="rId4"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microsoft.com/office/2007/relationships/media" Target="../media/media7.m4a"/><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7.m4a"/></Relationships>
</file>

<file path=ppt/slides/_rels/slide6.xml.rels><?xml version="1.0" encoding="UTF-8" standalone="yes"?>
<Relationships xmlns="http://schemas.openxmlformats.org/package/2006/relationships"><Relationship Id="rId3" Type="http://schemas.microsoft.com/office/2007/relationships/media" Target="../media/media9.m4a"/><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9.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media" Target="../media/media13.m4a"/><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3.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French 2</a:t>
            </a:r>
          </a:p>
        </p:txBody>
      </p:sp>
      <p:sp>
        <p:nvSpPr>
          <p:cNvPr id="3" name="Subtitle 2"/>
          <p:cNvSpPr>
            <a:spLocks noGrp="1"/>
          </p:cNvSpPr>
          <p:nvPr>
            <p:ph type="subTitle" idx="1"/>
          </p:nvPr>
        </p:nvSpPr>
        <p:spPr/>
        <p:txBody>
          <a:bodyPr/>
          <a:lstStyle/>
          <a:p>
            <a:r>
              <a:rPr lang="en-US" dirty="0"/>
              <a:t>Le Futur</a:t>
            </a:r>
          </a:p>
        </p:txBody>
      </p:sp>
    </p:spTree>
    <p:extLst>
      <p:ext uri="{BB962C8B-B14F-4D97-AF65-F5344CB8AC3E}">
        <p14:creationId xmlns:p14="http://schemas.microsoft.com/office/powerpoint/2010/main" val="399807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p>
        </p:txBody>
      </p:sp>
      <p:sp>
        <p:nvSpPr>
          <p:cNvPr id="6" name="TextBox 5"/>
          <p:cNvSpPr txBox="1"/>
          <p:nvPr/>
        </p:nvSpPr>
        <p:spPr>
          <a:xfrm>
            <a:off x="1016631" y="1297715"/>
            <a:ext cx="10512760" cy="1077218"/>
          </a:xfrm>
          <a:prstGeom prst="rect">
            <a:avLst/>
          </a:prstGeom>
          <a:noFill/>
        </p:spPr>
        <p:txBody>
          <a:bodyPr wrap="square" rtlCol="0">
            <a:spAutoFit/>
          </a:bodyPr>
          <a:lstStyle/>
          <a:p>
            <a:pPr marL="457200" indent="-457200">
              <a:buFont typeface="Arial"/>
              <a:buChar char="•"/>
            </a:pPr>
            <a:r>
              <a:rPr lang="en-US" sz="3200" dirty="0"/>
              <a:t>Verbs with spelling changes in the present tense also have spelling changes in the future.</a:t>
            </a:r>
          </a:p>
        </p:txBody>
      </p:sp>
      <p:sp>
        <p:nvSpPr>
          <p:cNvPr id="7" name="TextBox 6"/>
          <p:cNvSpPr txBox="1"/>
          <p:nvPr/>
        </p:nvSpPr>
        <p:spPr>
          <a:xfrm>
            <a:off x="838200" y="2548840"/>
            <a:ext cx="9022443" cy="584775"/>
          </a:xfrm>
          <a:prstGeom prst="rect">
            <a:avLst/>
          </a:prstGeom>
          <a:noFill/>
        </p:spPr>
        <p:txBody>
          <a:bodyPr wrap="square" rtlCol="0">
            <a:spAutoFit/>
          </a:bodyPr>
          <a:lstStyle/>
          <a:p>
            <a:r>
              <a:rPr lang="en-US" sz="3200" dirty="0"/>
              <a:t>Ex: J’</a:t>
            </a:r>
            <a:r>
              <a:rPr lang="en-US" sz="3200" b="1" dirty="0"/>
              <a:t>achèterai</a:t>
            </a:r>
            <a:r>
              <a:rPr lang="en-US" sz="3200" dirty="0"/>
              <a:t> un portable et j’</a:t>
            </a:r>
            <a:r>
              <a:rPr lang="en-US" sz="3200" b="1" dirty="0"/>
              <a:t>appellerai</a:t>
            </a:r>
            <a:r>
              <a:rPr lang="en-US" sz="3200" dirty="0"/>
              <a:t> mes amis.</a:t>
            </a:r>
          </a:p>
        </p:txBody>
      </p:sp>
      <p:sp>
        <p:nvSpPr>
          <p:cNvPr id="11" name="TextBox 10"/>
          <p:cNvSpPr txBox="1"/>
          <p:nvPr/>
        </p:nvSpPr>
        <p:spPr>
          <a:xfrm>
            <a:off x="838200" y="3307523"/>
            <a:ext cx="10942983" cy="2554545"/>
          </a:xfrm>
          <a:prstGeom prst="rect">
            <a:avLst/>
          </a:prstGeom>
          <a:noFill/>
        </p:spPr>
        <p:txBody>
          <a:bodyPr wrap="square" rtlCol="0">
            <a:spAutoFit/>
          </a:bodyPr>
          <a:lstStyle/>
          <a:p>
            <a:pPr marL="457200" indent="-457200">
              <a:buFont typeface="Arial"/>
              <a:buChar char="•"/>
            </a:pPr>
            <a:r>
              <a:rPr lang="en-US" sz="3200" dirty="0"/>
              <a:t>Note: Acheter has a stem-change using è in every form except nous and vous. Appeler doubles the l in every form except nous and vous. That rule applies to both the present tense and the future tense and is true for any verb with spelling changes in the present tense.</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34470" y="688115"/>
            <a:ext cx="609600" cy="609600"/>
          </a:xfrm>
          <a:prstGeom prst="rect">
            <a:avLst/>
          </a:prstGeom>
        </p:spPr>
      </p:pic>
    </p:spTree>
    <p:extLst>
      <p:ext uri="{BB962C8B-B14F-4D97-AF65-F5344CB8AC3E}">
        <p14:creationId xmlns:p14="http://schemas.microsoft.com/office/powerpoint/2010/main" val="15448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1079"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6" grpId="0"/>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p>
        </p:txBody>
      </p:sp>
      <p:sp>
        <p:nvSpPr>
          <p:cNvPr id="6" name="TextBox 5"/>
          <p:cNvSpPr txBox="1"/>
          <p:nvPr/>
        </p:nvSpPr>
        <p:spPr>
          <a:xfrm>
            <a:off x="2394857" y="1440956"/>
            <a:ext cx="7529286" cy="584775"/>
          </a:xfrm>
          <a:prstGeom prst="rect">
            <a:avLst/>
          </a:prstGeom>
          <a:noFill/>
        </p:spPr>
        <p:txBody>
          <a:bodyPr wrap="square" rtlCol="0">
            <a:spAutoFit/>
          </a:bodyPr>
          <a:lstStyle/>
          <a:p>
            <a:pPr marL="457200" indent="-457200">
              <a:buFont typeface="Arial"/>
              <a:buChar char="•"/>
            </a:pPr>
            <a:r>
              <a:rPr lang="en-US" sz="3200" dirty="0"/>
              <a:t>The future tense tells what </a:t>
            </a:r>
            <a:r>
              <a:rPr lang="en-US" sz="3200" i="1" dirty="0"/>
              <a:t>will </a:t>
            </a:r>
            <a:r>
              <a:rPr lang="en-US" sz="3200" dirty="0"/>
              <a:t>happen.</a:t>
            </a:r>
          </a:p>
        </p:txBody>
      </p:sp>
      <p:sp>
        <p:nvSpPr>
          <p:cNvPr id="7" name="TextBox 6"/>
          <p:cNvSpPr txBox="1"/>
          <p:nvPr/>
        </p:nvSpPr>
        <p:spPr>
          <a:xfrm>
            <a:off x="2394857" y="2227910"/>
            <a:ext cx="7529286" cy="1077218"/>
          </a:xfrm>
          <a:prstGeom prst="rect">
            <a:avLst/>
          </a:prstGeom>
          <a:noFill/>
        </p:spPr>
        <p:txBody>
          <a:bodyPr wrap="square" rtlCol="0">
            <a:spAutoFit/>
          </a:bodyPr>
          <a:lstStyle/>
          <a:p>
            <a:pPr marL="457200" indent="-457200">
              <a:buFont typeface="Arial"/>
              <a:buChar char="•"/>
            </a:pPr>
            <a:r>
              <a:rPr lang="en-US" sz="3200" dirty="0"/>
              <a:t>For most verbs, use the infinitive as the stem and add the future endings. </a:t>
            </a:r>
          </a:p>
        </p:txBody>
      </p:sp>
      <p:sp>
        <p:nvSpPr>
          <p:cNvPr id="9" name="TextBox 8"/>
          <p:cNvSpPr txBox="1"/>
          <p:nvPr/>
        </p:nvSpPr>
        <p:spPr>
          <a:xfrm>
            <a:off x="2394857" y="3428502"/>
            <a:ext cx="7529286" cy="1077218"/>
          </a:xfrm>
          <a:prstGeom prst="rect">
            <a:avLst/>
          </a:prstGeom>
          <a:noFill/>
        </p:spPr>
        <p:txBody>
          <a:bodyPr wrap="square" rtlCol="0">
            <a:spAutoFit/>
          </a:bodyPr>
          <a:lstStyle/>
          <a:p>
            <a:pPr marL="457200" indent="-457200">
              <a:buFont typeface="Arial"/>
              <a:buChar char="•"/>
            </a:pPr>
            <a:r>
              <a:rPr lang="en-US" sz="3200" dirty="0"/>
              <a:t>Drop the –e from verbs ending in –re before adding endings.</a:t>
            </a:r>
          </a:p>
        </p:txBody>
      </p:sp>
      <p:sp>
        <p:nvSpPr>
          <p:cNvPr id="8" name="TextBox 7"/>
          <p:cNvSpPr txBox="1"/>
          <p:nvPr/>
        </p:nvSpPr>
        <p:spPr>
          <a:xfrm>
            <a:off x="2331357" y="4629094"/>
            <a:ext cx="7529286" cy="2062103"/>
          </a:xfrm>
          <a:prstGeom prst="rect">
            <a:avLst/>
          </a:prstGeom>
          <a:noFill/>
        </p:spPr>
        <p:txBody>
          <a:bodyPr wrap="square" rtlCol="0">
            <a:spAutoFit/>
          </a:bodyPr>
          <a:lstStyle/>
          <a:p>
            <a:pPr marL="457200" indent="-457200">
              <a:buFont typeface="Arial"/>
              <a:buChar char="•"/>
            </a:pPr>
            <a:r>
              <a:rPr lang="en-US" sz="3200" dirty="0"/>
              <a:t>The future tense endings:</a:t>
            </a:r>
          </a:p>
          <a:p>
            <a:r>
              <a:rPr lang="en-US" sz="3200" dirty="0"/>
              <a:t>	je – ai		nous – ons</a:t>
            </a:r>
          </a:p>
          <a:p>
            <a:r>
              <a:rPr lang="en-US" sz="3200" dirty="0"/>
              <a:t>	tu – as		vous – ez</a:t>
            </a:r>
          </a:p>
          <a:p>
            <a:r>
              <a:rPr lang="en-US" sz="3200" dirty="0"/>
              <a:t>il, elle, on – a		ils, elles – ont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46505" y="723106"/>
            <a:ext cx="609600" cy="609600"/>
          </a:xfrm>
          <a:prstGeom prst="rect">
            <a:avLst/>
          </a:prstGeom>
        </p:spPr>
      </p:pic>
    </p:spTree>
    <p:extLst>
      <p:ext uri="{BB962C8B-B14F-4D97-AF65-F5344CB8AC3E}">
        <p14:creationId xmlns:p14="http://schemas.microsoft.com/office/powerpoint/2010/main" val="3850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6737"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6" grpId="0"/>
      <p:bldP spid="7" grpId="0"/>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p>
        </p:txBody>
      </p:sp>
      <p:sp>
        <p:nvSpPr>
          <p:cNvPr id="6" name="TextBox 5"/>
          <p:cNvSpPr txBox="1"/>
          <p:nvPr/>
        </p:nvSpPr>
        <p:spPr>
          <a:xfrm>
            <a:off x="2394857" y="1540756"/>
            <a:ext cx="7529286" cy="1569660"/>
          </a:xfrm>
          <a:prstGeom prst="rect">
            <a:avLst/>
          </a:prstGeom>
          <a:noFill/>
        </p:spPr>
        <p:txBody>
          <a:bodyPr wrap="square" rtlCol="0">
            <a:spAutoFit/>
          </a:bodyPr>
          <a:lstStyle/>
          <a:p>
            <a:pPr marL="457200" indent="-457200">
              <a:buFont typeface="Arial"/>
              <a:buChar char="•"/>
            </a:pPr>
            <a:r>
              <a:rPr lang="en-US" sz="3200" dirty="0"/>
              <a:t>In English, we use the present tense after the word when, even when the action is going to take place in the future.</a:t>
            </a:r>
          </a:p>
        </p:txBody>
      </p:sp>
      <p:sp>
        <p:nvSpPr>
          <p:cNvPr id="7" name="TextBox 6"/>
          <p:cNvSpPr txBox="1"/>
          <p:nvPr/>
        </p:nvSpPr>
        <p:spPr>
          <a:xfrm>
            <a:off x="2394857" y="3110416"/>
            <a:ext cx="7529286" cy="584775"/>
          </a:xfrm>
          <a:prstGeom prst="rect">
            <a:avLst/>
          </a:prstGeom>
          <a:noFill/>
        </p:spPr>
        <p:txBody>
          <a:bodyPr wrap="square" rtlCol="0">
            <a:spAutoFit/>
          </a:bodyPr>
          <a:lstStyle/>
          <a:p>
            <a:r>
              <a:rPr lang="en-US" sz="3200" dirty="0"/>
              <a:t>Ex: When I </a:t>
            </a:r>
            <a:r>
              <a:rPr lang="en-US" sz="3200" b="1" dirty="0"/>
              <a:t>get</a:t>
            </a:r>
            <a:r>
              <a:rPr lang="en-US" sz="3200" dirty="0"/>
              <a:t> to the lake, I </a:t>
            </a:r>
            <a:r>
              <a:rPr lang="en-US" sz="3200" b="1" dirty="0"/>
              <a:t>will</a:t>
            </a:r>
            <a:r>
              <a:rPr lang="en-US" sz="3200" dirty="0"/>
              <a:t> swim. </a:t>
            </a:r>
          </a:p>
        </p:txBody>
      </p:sp>
      <p:sp>
        <p:nvSpPr>
          <p:cNvPr id="9" name="TextBox 8"/>
          <p:cNvSpPr txBox="1"/>
          <p:nvPr/>
        </p:nvSpPr>
        <p:spPr>
          <a:xfrm>
            <a:off x="2331357" y="4012417"/>
            <a:ext cx="7529286" cy="1569660"/>
          </a:xfrm>
          <a:prstGeom prst="rect">
            <a:avLst/>
          </a:prstGeom>
          <a:noFill/>
        </p:spPr>
        <p:txBody>
          <a:bodyPr wrap="square" rtlCol="0">
            <a:spAutoFit/>
          </a:bodyPr>
          <a:lstStyle/>
          <a:p>
            <a:pPr marL="457200" indent="-457200">
              <a:buFont typeface="Arial"/>
              <a:buChar char="•"/>
            </a:pPr>
            <a:r>
              <a:rPr lang="en-US" sz="3200" dirty="0"/>
              <a:t>In French, use the future tense after the word </a:t>
            </a:r>
            <a:r>
              <a:rPr lang="en-US" sz="3200" b="1" dirty="0"/>
              <a:t>quand </a:t>
            </a:r>
            <a:r>
              <a:rPr lang="en-US" sz="3200" dirty="0"/>
              <a:t>if the action is going to take place in the future.</a:t>
            </a:r>
          </a:p>
        </p:txBody>
      </p:sp>
      <p:sp>
        <p:nvSpPr>
          <p:cNvPr id="8" name="TextBox 7"/>
          <p:cNvSpPr txBox="1"/>
          <p:nvPr/>
        </p:nvSpPr>
        <p:spPr>
          <a:xfrm>
            <a:off x="2331357" y="5582077"/>
            <a:ext cx="7529286" cy="584775"/>
          </a:xfrm>
          <a:prstGeom prst="rect">
            <a:avLst/>
          </a:prstGeom>
          <a:noFill/>
        </p:spPr>
        <p:txBody>
          <a:bodyPr wrap="square" rtlCol="0">
            <a:spAutoFit/>
          </a:bodyPr>
          <a:lstStyle/>
          <a:p>
            <a:r>
              <a:rPr lang="en-US" sz="3200" dirty="0"/>
              <a:t>Ex: </a:t>
            </a:r>
            <a:r>
              <a:rPr lang="fr-FR" sz="3200" dirty="0"/>
              <a:t>Quand j’</a:t>
            </a:r>
            <a:r>
              <a:rPr lang="fr-FR" sz="3200" b="1" dirty="0"/>
              <a:t>arriverai</a:t>
            </a:r>
            <a:r>
              <a:rPr lang="fr-FR" sz="3200" dirty="0"/>
              <a:t> au lac, je me </a:t>
            </a:r>
            <a:r>
              <a:rPr lang="fr-FR" sz="3200" b="1" dirty="0"/>
              <a:t>baignerai</a:t>
            </a:r>
            <a:r>
              <a:rPr lang="fr-FR" sz="3200" dirty="0"/>
              <a:t>.</a:t>
            </a:r>
            <a:endParaRPr lang="en-US"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5287" y="723106"/>
            <a:ext cx="609600" cy="609600"/>
          </a:xfrm>
          <a:prstGeom prst="rect">
            <a:avLst/>
          </a:prstGeom>
        </p:spPr>
      </p:pic>
    </p:spTree>
    <p:extLst>
      <p:ext uri="{BB962C8B-B14F-4D97-AF65-F5344CB8AC3E}">
        <p14:creationId xmlns:p14="http://schemas.microsoft.com/office/powerpoint/2010/main" val="1397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42263"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6" grpId="0"/>
      <p:bldP spid="7" grpId="0"/>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endParaRPr lang="en-US" dirty="0"/>
          </a:p>
        </p:txBody>
      </p:sp>
      <p:sp>
        <p:nvSpPr>
          <p:cNvPr id="5" name="Rectangle 4"/>
          <p:cNvSpPr/>
          <p:nvPr/>
        </p:nvSpPr>
        <p:spPr>
          <a:xfrm>
            <a:off x="1963058" y="1788411"/>
            <a:ext cx="7964714" cy="3046988"/>
          </a:xfrm>
          <a:prstGeom prst="rect">
            <a:avLst/>
          </a:prstGeom>
        </p:spPr>
        <p:txBody>
          <a:bodyPr wrap="square">
            <a:spAutoFit/>
          </a:bodyPr>
          <a:lstStyle/>
          <a:p>
            <a:pPr algn="ctr">
              <a:buNone/>
            </a:pPr>
            <a:r>
              <a:rPr lang="fr-FR" sz="3200" dirty="0"/>
              <a:t>parler – to talk/to speak</a:t>
            </a:r>
          </a:p>
          <a:p>
            <a:pPr algn="ctr">
              <a:buNone/>
            </a:pPr>
            <a:endParaRPr lang="fr-FR" sz="3200" dirty="0"/>
          </a:p>
          <a:p>
            <a:pPr>
              <a:buNone/>
            </a:pPr>
            <a:r>
              <a:rPr lang="fr-FR" sz="3200" dirty="0"/>
              <a:t>	je/j’			nous</a:t>
            </a:r>
          </a:p>
          <a:p>
            <a:pPr>
              <a:buNone/>
            </a:pPr>
            <a:r>
              <a:rPr lang="fr-FR" sz="3200" dirty="0"/>
              <a:t>	tu			vous</a:t>
            </a:r>
          </a:p>
          <a:p>
            <a:pPr>
              <a:buNone/>
            </a:pPr>
            <a:r>
              <a:rPr lang="fr-FR" sz="3200" dirty="0"/>
              <a:t>il, elle, on			 ils, elles</a:t>
            </a:r>
            <a:endParaRPr lang="en-US" sz="3200" dirty="0"/>
          </a:p>
          <a:p>
            <a:pPr>
              <a:buNone/>
            </a:pPr>
            <a:endParaRPr lang="en-US" sz="3200" dirty="0"/>
          </a:p>
        </p:txBody>
      </p:sp>
      <p:sp>
        <p:nvSpPr>
          <p:cNvPr id="7" name="TextBox 6"/>
          <p:cNvSpPr txBox="1"/>
          <p:nvPr/>
        </p:nvSpPr>
        <p:spPr>
          <a:xfrm>
            <a:off x="3666123" y="2747688"/>
            <a:ext cx="1481667" cy="584776"/>
          </a:xfrm>
          <a:prstGeom prst="rect">
            <a:avLst/>
          </a:prstGeom>
          <a:noFill/>
        </p:spPr>
        <p:txBody>
          <a:bodyPr wrap="square" rtlCol="0">
            <a:spAutoFit/>
          </a:bodyPr>
          <a:lstStyle/>
          <a:p>
            <a:r>
              <a:rPr lang="fr-FR" sz="3200" dirty="0"/>
              <a:t>parler</a:t>
            </a:r>
            <a:r>
              <a:rPr lang="fr-FR" sz="3200" u="sng" dirty="0"/>
              <a:t>ai</a:t>
            </a:r>
          </a:p>
        </p:txBody>
      </p:sp>
      <p:sp>
        <p:nvSpPr>
          <p:cNvPr id="9" name="TextBox 8"/>
          <p:cNvSpPr txBox="1"/>
          <p:nvPr/>
        </p:nvSpPr>
        <p:spPr>
          <a:xfrm>
            <a:off x="3666122" y="3220997"/>
            <a:ext cx="1644955" cy="584775"/>
          </a:xfrm>
          <a:prstGeom prst="rect">
            <a:avLst/>
          </a:prstGeom>
          <a:noFill/>
        </p:spPr>
        <p:txBody>
          <a:bodyPr wrap="square" rtlCol="0">
            <a:spAutoFit/>
          </a:bodyPr>
          <a:lstStyle/>
          <a:p>
            <a:r>
              <a:rPr lang="fr-FR" sz="3200" dirty="0"/>
              <a:t>parler</a:t>
            </a:r>
            <a:r>
              <a:rPr lang="fr-FR" sz="3200" u="sng" dirty="0"/>
              <a:t>as</a:t>
            </a:r>
          </a:p>
        </p:txBody>
      </p:sp>
      <p:sp>
        <p:nvSpPr>
          <p:cNvPr id="11" name="TextBox 10"/>
          <p:cNvSpPr txBox="1"/>
          <p:nvPr/>
        </p:nvSpPr>
        <p:spPr>
          <a:xfrm>
            <a:off x="3752878" y="3706965"/>
            <a:ext cx="1481667" cy="584776"/>
          </a:xfrm>
          <a:prstGeom prst="rect">
            <a:avLst/>
          </a:prstGeom>
          <a:noFill/>
        </p:spPr>
        <p:txBody>
          <a:bodyPr wrap="square" rtlCol="0">
            <a:spAutoFit/>
          </a:bodyPr>
          <a:lstStyle/>
          <a:p>
            <a:r>
              <a:rPr lang="fr-FR" sz="3200" dirty="0"/>
              <a:t>parler</a:t>
            </a:r>
            <a:r>
              <a:rPr lang="fr-FR" sz="3200" u="sng" dirty="0"/>
              <a:t>a</a:t>
            </a:r>
          </a:p>
        </p:txBody>
      </p:sp>
      <p:sp>
        <p:nvSpPr>
          <p:cNvPr id="13" name="TextBox 12"/>
          <p:cNvSpPr txBox="1"/>
          <p:nvPr/>
        </p:nvSpPr>
        <p:spPr>
          <a:xfrm>
            <a:off x="6639679" y="2754384"/>
            <a:ext cx="2086398" cy="584775"/>
          </a:xfrm>
          <a:prstGeom prst="rect">
            <a:avLst/>
          </a:prstGeom>
          <a:noFill/>
        </p:spPr>
        <p:txBody>
          <a:bodyPr wrap="square" rtlCol="0">
            <a:spAutoFit/>
          </a:bodyPr>
          <a:lstStyle/>
          <a:p>
            <a:r>
              <a:rPr lang="fr-FR" sz="3200" dirty="0"/>
              <a:t>parler</a:t>
            </a:r>
            <a:r>
              <a:rPr lang="fr-FR" sz="3200" u="sng" dirty="0"/>
              <a:t>ons</a:t>
            </a:r>
          </a:p>
        </p:txBody>
      </p:sp>
      <p:sp>
        <p:nvSpPr>
          <p:cNvPr id="15" name="TextBox 14"/>
          <p:cNvSpPr txBox="1"/>
          <p:nvPr/>
        </p:nvSpPr>
        <p:spPr>
          <a:xfrm>
            <a:off x="6639679" y="3220997"/>
            <a:ext cx="1775451" cy="584775"/>
          </a:xfrm>
          <a:prstGeom prst="rect">
            <a:avLst/>
          </a:prstGeom>
          <a:noFill/>
        </p:spPr>
        <p:txBody>
          <a:bodyPr wrap="square" rtlCol="0">
            <a:spAutoFit/>
          </a:bodyPr>
          <a:lstStyle/>
          <a:p>
            <a:r>
              <a:rPr lang="fr-FR" sz="3200" dirty="0"/>
              <a:t>parler</a:t>
            </a:r>
            <a:r>
              <a:rPr lang="fr-FR" sz="3200" u="sng" dirty="0"/>
              <a:t>ez</a:t>
            </a:r>
          </a:p>
        </p:txBody>
      </p:sp>
      <p:sp>
        <p:nvSpPr>
          <p:cNvPr id="17" name="TextBox 16"/>
          <p:cNvSpPr txBox="1"/>
          <p:nvPr/>
        </p:nvSpPr>
        <p:spPr>
          <a:xfrm>
            <a:off x="7100897" y="3735809"/>
            <a:ext cx="1857573" cy="584775"/>
          </a:xfrm>
          <a:prstGeom prst="rect">
            <a:avLst/>
          </a:prstGeom>
          <a:noFill/>
        </p:spPr>
        <p:txBody>
          <a:bodyPr wrap="square" rtlCol="0">
            <a:spAutoFit/>
          </a:bodyPr>
          <a:lstStyle/>
          <a:p>
            <a:r>
              <a:rPr lang="fr-FR" sz="3200" dirty="0"/>
              <a:t>parler</a:t>
            </a:r>
            <a:r>
              <a:rPr lang="fr-FR" sz="3200" u="sng" dirty="0"/>
              <a:t>ont</a:t>
            </a:r>
          </a:p>
        </p:txBody>
      </p:sp>
      <p:sp>
        <p:nvSpPr>
          <p:cNvPr id="18" name="TextBox 17"/>
          <p:cNvSpPr txBox="1"/>
          <p:nvPr/>
        </p:nvSpPr>
        <p:spPr>
          <a:xfrm>
            <a:off x="1963058" y="4625125"/>
            <a:ext cx="7964714" cy="584775"/>
          </a:xfrm>
          <a:prstGeom prst="rect">
            <a:avLst/>
          </a:prstGeom>
          <a:noFill/>
        </p:spPr>
        <p:txBody>
          <a:bodyPr wrap="square" rtlCol="0">
            <a:spAutoFit/>
          </a:bodyPr>
          <a:lstStyle/>
          <a:p>
            <a:r>
              <a:rPr lang="en-US" sz="3200" dirty="0"/>
              <a:t>Ex: </a:t>
            </a:r>
            <a:r>
              <a:rPr lang="fr-FR" sz="3200" dirty="0"/>
              <a:t>Je </a:t>
            </a:r>
            <a:r>
              <a:rPr lang="fr-FR" sz="3200" b="1" dirty="0"/>
              <a:t>parlerai</a:t>
            </a:r>
            <a:r>
              <a:rPr lang="fr-FR" sz="3200" dirty="0"/>
              <a:t> avec mon prof d’anglais demain.</a:t>
            </a:r>
            <a:endParaRPr lang="en-US" sz="3200" dirty="0"/>
          </a:p>
        </p:txBody>
      </p:sp>
      <p:sp>
        <p:nvSpPr>
          <p:cNvPr id="19" name="TextBox 18"/>
          <p:cNvSpPr txBox="1"/>
          <p:nvPr/>
        </p:nvSpPr>
        <p:spPr>
          <a:xfrm>
            <a:off x="1963057" y="5158662"/>
            <a:ext cx="9539829" cy="584775"/>
          </a:xfrm>
          <a:prstGeom prst="rect">
            <a:avLst/>
          </a:prstGeom>
          <a:noFill/>
        </p:spPr>
        <p:txBody>
          <a:bodyPr wrap="square" rtlCol="0">
            <a:spAutoFit/>
          </a:bodyPr>
          <a:lstStyle/>
          <a:p>
            <a:r>
              <a:rPr lang="en-US" sz="3200" dirty="0"/>
              <a:t>Ex: </a:t>
            </a:r>
            <a:r>
              <a:rPr lang="fr-FR" sz="3200" dirty="0"/>
              <a:t>Nous </a:t>
            </a:r>
            <a:r>
              <a:rPr lang="fr-FR" sz="3200" b="1" dirty="0"/>
              <a:t>étudierons</a:t>
            </a:r>
            <a:r>
              <a:rPr lang="fr-FR" sz="3200" dirty="0"/>
              <a:t> quand nous </a:t>
            </a:r>
            <a:r>
              <a:rPr lang="fr-FR" sz="3200" b="1" dirty="0"/>
              <a:t>arriverons</a:t>
            </a:r>
            <a:r>
              <a:rPr lang="fr-FR" sz="3200" dirty="0"/>
              <a:t> à la maison.</a:t>
            </a:r>
            <a:endParaRPr lang="en-US" sz="3200" dirty="0"/>
          </a:p>
        </p:txBody>
      </p:sp>
      <p:pic>
        <p:nvPicPr>
          <p:cNvPr id="2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2939" y="4625125"/>
            <a:ext cx="609600" cy="609600"/>
          </a:xfrm>
          <a:prstGeom prst="rect">
            <a:avLst/>
          </a:prstGeom>
        </p:spPr>
      </p:pic>
      <p:pic>
        <p:nvPicPr>
          <p:cNvPr id="2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52939" y="5262787"/>
            <a:ext cx="609600" cy="609600"/>
          </a:xfrm>
          <a:prstGeom prst="rect">
            <a:avLst/>
          </a:prstGeom>
        </p:spPr>
      </p:pic>
      <p:pic>
        <p:nvPicPr>
          <p:cNvPr id="25"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420083" y="726740"/>
            <a:ext cx="609600" cy="609600"/>
          </a:xfrm>
          <a:prstGeom prst="rect">
            <a:avLst/>
          </a:prstGeom>
        </p:spPr>
      </p:pic>
    </p:spTree>
    <p:extLst>
      <p:ext uri="{BB962C8B-B14F-4D97-AF65-F5344CB8AC3E}">
        <p14:creationId xmlns:p14="http://schemas.microsoft.com/office/powerpoint/2010/main" val="37829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0522" fill="hold"/>
                                        <p:tgtEl>
                                          <p:spTgt spid="22"/>
                                        </p:tgtEl>
                                      </p:cBhvr>
                                    </p:cmd>
                                  </p:childTnLst>
                                </p:cTn>
                              </p:par>
                            </p:childTnLst>
                          </p:cTn>
                        </p:par>
                      </p:childTnLst>
                    </p:cTn>
                  </p:par>
                </p:childTnLst>
              </p:cTn>
              <p:nextCondLst>
                <p:cond evt="onClick" delay="0">
                  <p:tgtEl>
                    <p:spTgt spid="22"/>
                  </p:tgtEl>
                </p:cond>
              </p:nextCondLst>
            </p:seq>
            <p:audio>
              <p:cMediaNode vol="80000">
                <p:cTn id="40" fill="hold" display="0">
                  <p:stCondLst>
                    <p:cond delay="indefinite"/>
                  </p:stCondLst>
                  <p:endCondLst>
                    <p:cond evt="onStopAudio" delay="0">
                      <p:tgtEl>
                        <p:sldTgt/>
                      </p:tgtEl>
                    </p:cond>
                  </p:endCondLst>
                </p:cTn>
                <p:tgtEl>
                  <p:spTgt spid="22"/>
                </p:tgtEl>
              </p:cMediaNode>
            </p:audio>
            <p:seq concurrent="1" nextAc="seek">
              <p:cTn id="41" restart="whenNotActive" fill="hold" evtFilter="cancelBubble" nodeType="interactiveSeq">
                <p:stCondLst>
                  <p:cond evt="onClick" delay="0">
                    <p:tgtEl>
                      <p:spTgt spid="24"/>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9639" fill="hold"/>
                                        <p:tgtEl>
                                          <p:spTgt spid="24"/>
                                        </p:tgtEl>
                                      </p:cBhvr>
                                    </p:cmd>
                                  </p:childTnLst>
                                </p:cTn>
                              </p:par>
                            </p:childTnLst>
                          </p:cTn>
                        </p:par>
                      </p:childTnLst>
                    </p:cTn>
                  </p:par>
                </p:childTnLst>
              </p:cTn>
              <p:nextCondLst>
                <p:cond evt="onClick" delay="0">
                  <p:tgtEl>
                    <p:spTgt spid="24"/>
                  </p:tgtEl>
                </p:cond>
              </p:nextCondLst>
            </p:seq>
            <p:audio>
              <p:cMediaNode vol="80000">
                <p:cTn id="46" fill="hold" display="0">
                  <p:stCondLst>
                    <p:cond delay="indefinite"/>
                  </p:stCondLst>
                  <p:endCondLst>
                    <p:cond evt="onStopAudio" delay="0">
                      <p:tgtEl>
                        <p:sldTgt/>
                      </p:tgtEl>
                    </p:cond>
                  </p:endCondLst>
                </p:cTn>
                <p:tgtEl>
                  <p:spTgt spid="24"/>
                </p:tgtEl>
              </p:cMediaNode>
            </p:audio>
            <p:seq concurrent="1" nextAc="seek">
              <p:cTn id="47" restart="whenNotActive" fill="hold" evtFilter="cancelBubble" nodeType="interactiveSeq">
                <p:stCondLst>
                  <p:cond evt="onClick" delay="0">
                    <p:tgtEl>
                      <p:spTgt spid="25"/>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5181" fill="hold"/>
                                        <p:tgtEl>
                                          <p:spTgt spid="25"/>
                                        </p:tgtEl>
                                      </p:cBhvr>
                                    </p:cmd>
                                  </p:childTnLst>
                                </p:cTn>
                              </p:par>
                            </p:childTnLst>
                          </p:cTn>
                        </p:par>
                      </p:childTnLst>
                    </p:cTn>
                  </p:par>
                </p:childTnLst>
              </p:cTn>
              <p:nextCondLst>
                <p:cond evt="onClick" delay="0">
                  <p:tgtEl>
                    <p:spTgt spid="25"/>
                  </p:tgtEl>
                </p:cond>
              </p:nextCondLst>
            </p:seq>
            <p:audio>
              <p:cMediaNode vol="80000">
                <p:cTn id="52" fill="hold" display="0">
                  <p:stCondLst>
                    <p:cond delay="indefinite"/>
                  </p:stCondLst>
                  <p:endCondLst>
                    <p:cond evt="onStopAudio" delay="0">
                      <p:tgtEl>
                        <p:sldTgt/>
                      </p:tgtEl>
                    </p:cond>
                  </p:endCondLst>
                </p:cTn>
                <p:tgtEl>
                  <p:spTgt spid="25"/>
                </p:tgtEl>
              </p:cMediaNode>
            </p:audio>
          </p:childTnLst>
        </p:cTn>
      </p:par>
    </p:tnLst>
    <p:bldLst>
      <p:bldP spid="7" grpId="0"/>
      <p:bldP spid="9" grpId="0"/>
      <p:bldP spid="11" grpId="0"/>
      <p:bldP spid="13"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endParaRPr lang="en-US" dirty="0"/>
          </a:p>
        </p:txBody>
      </p:sp>
      <p:sp>
        <p:nvSpPr>
          <p:cNvPr id="5" name="Rectangle 4"/>
          <p:cNvSpPr/>
          <p:nvPr/>
        </p:nvSpPr>
        <p:spPr>
          <a:xfrm>
            <a:off x="1963058" y="1788411"/>
            <a:ext cx="7964714" cy="3046988"/>
          </a:xfrm>
          <a:prstGeom prst="rect">
            <a:avLst/>
          </a:prstGeom>
        </p:spPr>
        <p:txBody>
          <a:bodyPr wrap="square">
            <a:spAutoFit/>
          </a:bodyPr>
          <a:lstStyle/>
          <a:p>
            <a:pPr algn="ctr">
              <a:buNone/>
            </a:pPr>
            <a:r>
              <a:rPr lang="fr-FR" sz="3200" dirty="0"/>
              <a:t>finir – to finish</a:t>
            </a:r>
          </a:p>
          <a:p>
            <a:pPr algn="ctr">
              <a:buNone/>
            </a:pPr>
            <a:endParaRPr lang="fr-FR" sz="3200" dirty="0"/>
          </a:p>
          <a:p>
            <a:pPr>
              <a:buNone/>
            </a:pPr>
            <a:r>
              <a:rPr lang="fr-FR" sz="3200" dirty="0"/>
              <a:t>	je/j’			nous</a:t>
            </a:r>
          </a:p>
          <a:p>
            <a:pPr>
              <a:buNone/>
            </a:pPr>
            <a:r>
              <a:rPr lang="fr-FR" sz="3200" dirty="0"/>
              <a:t>	tu			vous</a:t>
            </a:r>
          </a:p>
          <a:p>
            <a:pPr>
              <a:buNone/>
            </a:pPr>
            <a:r>
              <a:rPr lang="fr-FR" sz="3200" dirty="0"/>
              <a:t>il, elle, on			 ils, elles</a:t>
            </a:r>
            <a:endParaRPr lang="en-US" sz="3200" dirty="0"/>
          </a:p>
          <a:p>
            <a:pPr>
              <a:buNone/>
            </a:pPr>
            <a:endParaRPr lang="en-US" sz="3200" dirty="0"/>
          </a:p>
        </p:txBody>
      </p:sp>
      <p:sp>
        <p:nvSpPr>
          <p:cNvPr id="7" name="TextBox 6"/>
          <p:cNvSpPr txBox="1"/>
          <p:nvPr/>
        </p:nvSpPr>
        <p:spPr>
          <a:xfrm>
            <a:off x="3666123" y="2747688"/>
            <a:ext cx="1481667" cy="584776"/>
          </a:xfrm>
          <a:prstGeom prst="rect">
            <a:avLst/>
          </a:prstGeom>
          <a:noFill/>
        </p:spPr>
        <p:txBody>
          <a:bodyPr wrap="square" rtlCol="0">
            <a:spAutoFit/>
          </a:bodyPr>
          <a:lstStyle/>
          <a:p>
            <a:r>
              <a:rPr lang="fr-FR" sz="3200" dirty="0"/>
              <a:t>finir</a:t>
            </a:r>
            <a:r>
              <a:rPr lang="fr-FR" sz="3200" u="sng" dirty="0"/>
              <a:t>ai</a:t>
            </a:r>
          </a:p>
        </p:txBody>
      </p:sp>
      <p:sp>
        <p:nvSpPr>
          <p:cNvPr id="9" name="TextBox 8"/>
          <p:cNvSpPr txBox="1"/>
          <p:nvPr/>
        </p:nvSpPr>
        <p:spPr>
          <a:xfrm>
            <a:off x="3666122" y="3220997"/>
            <a:ext cx="1644955" cy="584775"/>
          </a:xfrm>
          <a:prstGeom prst="rect">
            <a:avLst/>
          </a:prstGeom>
          <a:noFill/>
        </p:spPr>
        <p:txBody>
          <a:bodyPr wrap="square" rtlCol="0">
            <a:spAutoFit/>
          </a:bodyPr>
          <a:lstStyle/>
          <a:p>
            <a:r>
              <a:rPr lang="fr-FR" sz="3200" dirty="0"/>
              <a:t>finir</a:t>
            </a:r>
            <a:r>
              <a:rPr lang="fr-FR" sz="3200" u="sng" dirty="0"/>
              <a:t>as</a:t>
            </a:r>
          </a:p>
        </p:txBody>
      </p:sp>
      <p:sp>
        <p:nvSpPr>
          <p:cNvPr id="11" name="TextBox 10"/>
          <p:cNvSpPr txBox="1"/>
          <p:nvPr/>
        </p:nvSpPr>
        <p:spPr>
          <a:xfrm>
            <a:off x="3752878" y="3706965"/>
            <a:ext cx="1481667" cy="584776"/>
          </a:xfrm>
          <a:prstGeom prst="rect">
            <a:avLst/>
          </a:prstGeom>
          <a:noFill/>
        </p:spPr>
        <p:txBody>
          <a:bodyPr wrap="square" rtlCol="0">
            <a:spAutoFit/>
          </a:bodyPr>
          <a:lstStyle/>
          <a:p>
            <a:r>
              <a:rPr lang="fr-FR" sz="3200" dirty="0"/>
              <a:t>finir</a:t>
            </a:r>
            <a:r>
              <a:rPr lang="fr-FR" sz="3200" u="sng" dirty="0"/>
              <a:t>a</a:t>
            </a:r>
          </a:p>
        </p:txBody>
      </p:sp>
      <p:sp>
        <p:nvSpPr>
          <p:cNvPr id="13" name="TextBox 12"/>
          <p:cNvSpPr txBox="1"/>
          <p:nvPr/>
        </p:nvSpPr>
        <p:spPr>
          <a:xfrm>
            <a:off x="6639679" y="2754384"/>
            <a:ext cx="2086398" cy="584775"/>
          </a:xfrm>
          <a:prstGeom prst="rect">
            <a:avLst/>
          </a:prstGeom>
          <a:noFill/>
        </p:spPr>
        <p:txBody>
          <a:bodyPr wrap="square" rtlCol="0">
            <a:spAutoFit/>
          </a:bodyPr>
          <a:lstStyle/>
          <a:p>
            <a:r>
              <a:rPr lang="fr-FR" sz="3200" dirty="0"/>
              <a:t>finir</a:t>
            </a:r>
            <a:r>
              <a:rPr lang="fr-FR" sz="3200" u="sng" dirty="0"/>
              <a:t>ons</a:t>
            </a:r>
          </a:p>
        </p:txBody>
      </p:sp>
      <p:sp>
        <p:nvSpPr>
          <p:cNvPr id="15" name="TextBox 14"/>
          <p:cNvSpPr txBox="1"/>
          <p:nvPr/>
        </p:nvSpPr>
        <p:spPr>
          <a:xfrm>
            <a:off x="6639679" y="3220997"/>
            <a:ext cx="1775451" cy="584775"/>
          </a:xfrm>
          <a:prstGeom prst="rect">
            <a:avLst/>
          </a:prstGeom>
          <a:noFill/>
        </p:spPr>
        <p:txBody>
          <a:bodyPr wrap="square" rtlCol="0">
            <a:spAutoFit/>
          </a:bodyPr>
          <a:lstStyle/>
          <a:p>
            <a:r>
              <a:rPr lang="fr-FR" sz="3200" dirty="0"/>
              <a:t>finir</a:t>
            </a:r>
            <a:r>
              <a:rPr lang="fr-FR" sz="3200" u="sng" dirty="0"/>
              <a:t>ez</a:t>
            </a:r>
          </a:p>
        </p:txBody>
      </p:sp>
      <p:sp>
        <p:nvSpPr>
          <p:cNvPr id="17" name="TextBox 16"/>
          <p:cNvSpPr txBox="1"/>
          <p:nvPr/>
        </p:nvSpPr>
        <p:spPr>
          <a:xfrm>
            <a:off x="7100897" y="3735809"/>
            <a:ext cx="1857573" cy="584775"/>
          </a:xfrm>
          <a:prstGeom prst="rect">
            <a:avLst/>
          </a:prstGeom>
          <a:noFill/>
        </p:spPr>
        <p:txBody>
          <a:bodyPr wrap="square" rtlCol="0">
            <a:spAutoFit/>
          </a:bodyPr>
          <a:lstStyle/>
          <a:p>
            <a:r>
              <a:rPr lang="fr-FR" sz="3200" dirty="0"/>
              <a:t>finir</a:t>
            </a:r>
            <a:r>
              <a:rPr lang="fr-FR" sz="3200" u="sng" dirty="0"/>
              <a:t>ont</a:t>
            </a:r>
          </a:p>
        </p:txBody>
      </p:sp>
      <p:sp>
        <p:nvSpPr>
          <p:cNvPr id="18" name="TextBox 17"/>
          <p:cNvSpPr txBox="1"/>
          <p:nvPr/>
        </p:nvSpPr>
        <p:spPr>
          <a:xfrm>
            <a:off x="1963058" y="4625125"/>
            <a:ext cx="7964714" cy="584775"/>
          </a:xfrm>
          <a:prstGeom prst="rect">
            <a:avLst/>
          </a:prstGeom>
          <a:noFill/>
        </p:spPr>
        <p:txBody>
          <a:bodyPr wrap="square" rtlCol="0">
            <a:spAutoFit/>
          </a:bodyPr>
          <a:lstStyle/>
          <a:p>
            <a:r>
              <a:rPr lang="en-US" sz="3200" dirty="0"/>
              <a:t>Ex: </a:t>
            </a:r>
            <a:r>
              <a:rPr lang="fr-FR" sz="3200" dirty="0"/>
              <a:t>Je </a:t>
            </a:r>
            <a:r>
              <a:rPr lang="fr-FR" sz="3200" b="1" dirty="0"/>
              <a:t>finirai</a:t>
            </a:r>
            <a:r>
              <a:rPr lang="fr-FR" sz="3200" dirty="0"/>
              <a:t> mes devoirs au matin.</a:t>
            </a:r>
            <a:endParaRPr lang="en-US" sz="3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5704" y="4625125"/>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378078" y="723106"/>
            <a:ext cx="609600" cy="609600"/>
          </a:xfrm>
          <a:prstGeom prst="rect">
            <a:avLst/>
          </a:prstGeom>
        </p:spPr>
      </p:pic>
    </p:spTree>
    <p:extLst>
      <p:ext uri="{BB962C8B-B14F-4D97-AF65-F5344CB8AC3E}">
        <p14:creationId xmlns:p14="http://schemas.microsoft.com/office/powerpoint/2010/main" val="8045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8094" fill="hold"/>
                                        <p:tgtEl>
                                          <p:spTgt spid="4"/>
                                        </p:tgtEl>
                                      </p:cBhvr>
                                    </p:cmd>
                                  </p:childTnLst>
                                </p:cTn>
                              </p:par>
                            </p:childTnLst>
                          </p:cTn>
                        </p:par>
                      </p:childTnLst>
                    </p:cTn>
                  </p:par>
                </p:childTnLst>
              </p:cTn>
              <p:nextCondLst>
                <p:cond evt="onClick" delay="0">
                  <p:tgtEl>
                    <p:spTgt spid="4"/>
                  </p:tgtEl>
                </p:cond>
              </p:nextCondLst>
            </p:seq>
            <p:audio>
              <p:cMediaNode vol="80000">
                <p:cTn id="36" fill="hold" display="0">
                  <p:stCondLst>
                    <p:cond delay="indefinite"/>
                  </p:stCondLst>
                  <p:endCondLst>
                    <p:cond evt="onStopAudio" delay="0">
                      <p:tgtEl>
                        <p:sldTgt/>
                      </p:tgtEl>
                    </p:cond>
                  </p:endCondLst>
                </p:cTn>
                <p:tgtEl>
                  <p:spTgt spid="4"/>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4252" fill="hold"/>
                                        <p:tgtEl>
                                          <p:spTgt spid="6"/>
                                        </p:tgtEl>
                                      </p:cBhvr>
                                    </p:cmd>
                                  </p:childTnLst>
                                </p:cTn>
                              </p:par>
                            </p:childTnLst>
                          </p:cTn>
                        </p:par>
                      </p:childTnLst>
                    </p:cTn>
                  </p:par>
                </p:childTnLst>
              </p:cTn>
              <p:nextCondLst>
                <p:cond evt="onClick" delay="0">
                  <p:tgtEl>
                    <p:spTgt spid="6"/>
                  </p:tgtEl>
                </p:cond>
              </p:nextCondLst>
            </p:seq>
            <p:audio>
              <p:cMediaNode vol="80000">
                <p:cTn id="42" fill="hold" display="0">
                  <p:stCondLst>
                    <p:cond delay="indefinite"/>
                  </p:stCondLst>
                  <p:endCondLst>
                    <p:cond evt="onStopAudio" delay="0">
                      <p:tgtEl>
                        <p:sldTgt/>
                      </p:tgtEl>
                    </p:cond>
                  </p:endCondLst>
                </p:cTn>
                <p:tgtEl>
                  <p:spTgt spid="6"/>
                </p:tgtEl>
              </p:cMediaNode>
            </p:audio>
          </p:childTnLst>
        </p:cTn>
      </p:par>
    </p:tnLst>
    <p:bldLst>
      <p:bldP spid="7" grpId="0"/>
      <p:bldP spid="9" grpId="0"/>
      <p:bldP spid="11" grpId="0"/>
      <p:bldP spid="13"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endParaRPr lang="en-US" dirty="0"/>
          </a:p>
        </p:txBody>
      </p:sp>
      <p:sp>
        <p:nvSpPr>
          <p:cNvPr id="5" name="Rectangle 4"/>
          <p:cNvSpPr/>
          <p:nvPr/>
        </p:nvSpPr>
        <p:spPr>
          <a:xfrm>
            <a:off x="1963058" y="1788411"/>
            <a:ext cx="7964714" cy="3046988"/>
          </a:xfrm>
          <a:prstGeom prst="rect">
            <a:avLst/>
          </a:prstGeom>
        </p:spPr>
        <p:txBody>
          <a:bodyPr wrap="square">
            <a:spAutoFit/>
          </a:bodyPr>
          <a:lstStyle/>
          <a:p>
            <a:pPr algn="ctr">
              <a:buNone/>
            </a:pPr>
            <a:r>
              <a:rPr lang="fr-FR" sz="3200" dirty="0"/>
              <a:t>vendre – to sell</a:t>
            </a:r>
          </a:p>
          <a:p>
            <a:pPr algn="ctr">
              <a:buNone/>
            </a:pPr>
            <a:endParaRPr lang="fr-FR" sz="3200" dirty="0"/>
          </a:p>
          <a:p>
            <a:pPr>
              <a:buNone/>
            </a:pPr>
            <a:r>
              <a:rPr lang="fr-FR" sz="3200" dirty="0"/>
              <a:t>	je/j’			nous</a:t>
            </a:r>
          </a:p>
          <a:p>
            <a:pPr>
              <a:buNone/>
            </a:pPr>
            <a:r>
              <a:rPr lang="fr-FR" sz="3200" dirty="0"/>
              <a:t>	tu			vous</a:t>
            </a:r>
          </a:p>
          <a:p>
            <a:pPr>
              <a:buNone/>
            </a:pPr>
            <a:r>
              <a:rPr lang="fr-FR" sz="3200" dirty="0"/>
              <a:t>il, elle, on			 ils, elles</a:t>
            </a:r>
            <a:endParaRPr lang="en-US" sz="3200" dirty="0"/>
          </a:p>
          <a:p>
            <a:pPr>
              <a:buNone/>
            </a:pPr>
            <a:endParaRPr lang="en-US" sz="3200" dirty="0"/>
          </a:p>
        </p:txBody>
      </p:sp>
      <p:sp>
        <p:nvSpPr>
          <p:cNvPr id="7" name="TextBox 6"/>
          <p:cNvSpPr txBox="1"/>
          <p:nvPr/>
        </p:nvSpPr>
        <p:spPr>
          <a:xfrm>
            <a:off x="3666123" y="2747688"/>
            <a:ext cx="1481667" cy="584776"/>
          </a:xfrm>
          <a:prstGeom prst="rect">
            <a:avLst/>
          </a:prstGeom>
          <a:noFill/>
        </p:spPr>
        <p:txBody>
          <a:bodyPr wrap="square" rtlCol="0">
            <a:spAutoFit/>
          </a:bodyPr>
          <a:lstStyle/>
          <a:p>
            <a:r>
              <a:rPr lang="fr-FR" sz="3200" dirty="0"/>
              <a:t>vendr</a:t>
            </a:r>
            <a:r>
              <a:rPr lang="fr-FR" sz="3200" u="sng" dirty="0"/>
              <a:t>ai</a:t>
            </a:r>
          </a:p>
        </p:txBody>
      </p:sp>
      <p:sp>
        <p:nvSpPr>
          <p:cNvPr id="9" name="TextBox 8"/>
          <p:cNvSpPr txBox="1"/>
          <p:nvPr/>
        </p:nvSpPr>
        <p:spPr>
          <a:xfrm>
            <a:off x="3666122" y="3220997"/>
            <a:ext cx="1644955" cy="584775"/>
          </a:xfrm>
          <a:prstGeom prst="rect">
            <a:avLst/>
          </a:prstGeom>
          <a:noFill/>
        </p:spPr>
        <p:txBody>
          <a:bodyPr wrap="square" rtlCol="0">
            <a:spAutoFit/>
          </a:bodyPr>
          <a:lstStyle/>
          <a:p>
            <a:r>
              <a:rPr lang="fr-FR" sz="3200" dirty="0"/>
              <a:t>vendr</a:t>
            </a:r>
            <a:r>
              <a:rPr lang="fr-FR" sz="3200" u="sng" dirty="0"/>
              <a:t>as</a:t>
            </a:r>
          </a:p>
        </p:txBody>
      </p:sp>
      <p:sp>
        <p:nvSpPr>
          <p:cNvPr id="11" name="TextBox 10"/>
          <p:cNvSpPr txBox="1"/>
          <p:nvPr/>
        </p:nvSpPr>
        <p:spPr>
          <a:xfrm>
            <a:off x="3752878" y="3706965"/>
            <a:ext cx="1481667" cy="584776"/>
          </a:xfrm>
          <a:prstGeom prst="rect">
            <a:avLst/>
          </a:prstGeom>
          <a:noFill/>
        </p:spPr>
        <p:txBody>
          <a:bodyPr wrap="square" rtlCol="0">
            <a:spAutoFit/>
          </a:bodyPr>
          <a:lstStyle/>
          <a:p>
            <a:r>
              <a:rPr lang="fr-FR" sz="3200" dirty="0"/>
              <a:t>vendr</a:t>
            </a:r>
            <a:r>
              <a:rPr lang="fr-FR" sz="3200" u="sng" dirty="0"/>
              <a:t>a</a:t>
            </a:r>
          </a:p>
        </p:txBody>
      </p:sp>
      <p:sp>
        <p:nvSpPr>
          <p:cNvPr id="13" name="TextBox 12"/>
          <p:cNvSpPr txBox="1"/>
          <p:nvPr/>
        </p:nvSpPr>
        <p:spPr>
          <a:xfrm>
            <a:off x="6639679" y="2754384"/>
            <a:ext cx="2086398" cy="584775"/>
          </a:xfrm>
          <a:prstGeom prst="rect">
            <a:avLst/>
          </a:prstGeom>
          <a:noFill/>
        </p:spPr>
        <p:txBody>
          <a:bodyPr wrap="square" rtlCol="0">
            <a:spAutoFit/>
          </a:bodyPr>
          <a:lstStyle/>
          <a:p>
            <a:r>
              <a:rPr lang="fr-FR" sz="3200" dirty="0"/>
              <a:t>vendr</a:t>
            </a:r>
            <a:r>
              <a:rPr lang="fr-FR" sz="3200" u="sng" dirty="0"/>
              <a:t>ons</a:t>
            </a:r>
          </a:p>
        </p:txBody>
      </p:sp>
      <p:sp>
        <p:nvSpPr>
          <p:cNvPr id="15" name="TextBox 14"/>
          <p:cNvSpPr txBox="1"/>
          <p:nvPr/>
        </p:nvSpPr>
        <p:spPr>
          <a:xfrm>
            <a:off x="6639679" y="3220997"/>
            <a:ext cx="1775451" cy="584775"/>
          </a:xfrm>
          <a:prstGeom prst="rect">
            <a:avLst/>
          </a:prstGeom>
          <a:noFill/>
        </p:spPr>
        <p:txBody>
          <a:bodyPr wrap="square" rtlCol="0">
            <a:spAutoFit/>
          </a:bodyPr>
          <a:lstStyle/>
          <a:p>
            <a:r>
              <a:rPr lang="fr-FR" sz="3200" dirty="0"/>
              <a:t>vendr</a:t>
            </a:r>
            <a:r>
              <a:rPr lang="fr-FR" sz="3200" u="sng" dirty="0"/>
              <a:t>ez</a:t>
            </a:r>
          </a:p>
        </p:txBody>
      </p:sp>
      <p:sp>
        <p:nvSpPr>
          <p:cNvPr id="17" name="TextBox 16"/>
          <p:cNvSpPr txBox="1"/>
          <p:nvPr/>
        </p:nvSpPr>
        <p:spPr>
          <a:xfrm>
            <a:off x="7100897" y="3735809"/>
            <a:ext cx="1857573" cy="584775"/>
          </a:xfrm>
          <a:prstGeom prst="rect">
            <a:avLst/>
          </a:prstGeom>
          <a:noFill/>
        </p:spPr>
        <p:txBody>
          <a:bodyPr wrap="square" rtlCol="0">
            <a:spAutoFit/>
          </a:bodyPr>
          <a:lstStyle/>
          <a:p>
            <a:r>
              <a:rPr lang="fr-FR" sz="3200" dirty="0"/>
              <a:t>vendr</a:t>
            </a:r>
            <a:r>
              <a:rPr lang="fr-FR" sz="3200" u="sng" dirty="0"/>
              <a:t>ont</a:t>
            </a:r>
          </a:p>
        </p:txBody>
      </p:sp>
      <p:sp>
        <p:nvSpPr>
          <p:cNvPr id="18" name="TextBox 17"/>
          <p:cNvSpPr txBox="1"/>
          <p:nvPr/>
        </p:nvSpPr>
        <p:spPr>
          <a:xfrm>
            <a:off x="1963058" y="4625125"/>
            <a:ext cx="7964714" cy="584775"/>
          </a:xfrm>
          <a:prstGeom prst="rect">
            <a:avLst/>
          </a:prstGeom>
          <a:noFill/>
        </p:spPr>
        <p:txBody>
          <a:bodyPr wrap="square" rtlCol="0">
            <a:spAutoFit/>
          </a:bodyPr>
          <a:lstStyle/>
          <a:p>
            <a:r>
              <a:rPr lang="en-US" sz="3200" dirty="0"/>
              <a:t>Ex: </a:t>
            </a:r>
            <a:r>
              <a:rPr lang="fr-FR" sz="3200" dirty="0"/>
              <a:t>Mes parents </a:t>
            </a:r>
            <a:r>
              <a:rPr lang="fr-FR" sz="3200" b="1" dirty="0"/>
              <a:t>vendront</a:t>
            </a:r>
            <a:r>
              <a:rPr lang="fr-FR" sz="3200" dirty="0"/>
              <a:t> la maison bientôt.</a:t>
            </a:r>
            <a:endParaRPr lang="en-US" sz="3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 y="4639935"/>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527404" y="715511"/>
            <a:ext cx="609600" cy="609600"/>
          </a:xfrm>
          <a:prstGeom prst="rect">
            <a:avLst/>
          </a:prstGeom>
        </p:spPr>
      </p:pic>
    </p:spTree>
    <p:extLst>
      <p:ext uri="{BB962C8B-B14F-4D97-AF65-F5344CB8AC3E}">
        <p14:creationId xmlns:p14="http://schemas.microsoft.com/office/powerpoint/2010/main" val="36507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291" fill="hold"/>
                                        <p:tgtEl>
                                          <p:spTgt spid="4"/>
                                        </p:tgtEl>
                                      </p:cBhvr>
                                    </p:cmd>
                                  </p:childTnLst>
                                </p:cTn>
                              </p:par>
                            </p:childTnLst>
                          </p:cTn>
                        </p:par>
                      </p:childTnLst>
                    </p:cTn>
                  </p:par>
                </p:childTnLst>
              </p:cTn>
              <p:nextCondLst>
                <p:cond evt="onClick" delay="0">
                  <p:tgtEl>
                    <p:spTgt spid="4"/>
                  </p:tgtEl>
                </p:cond>
              </p:nextCondLst>
            </p:seq>
            <p:audio>
              <p:cMediaNode vol="80000">
                <p:cTn id="36" fill="hold" display="0">
                  <p:stCondLst>
                    <p:cond delay="indefinite"/>
                  </p:stCondLst>
                  <p:endCondLst>
                    <p:cond evt="onStopAudio" delay="0">
                      <p:tgtEl>
                        <p:sldTgt/>
                      </p:tgtEl>
                    </p:cond>
                  </p:endCondLst>
                </p:cTn>
                <p:tgtEl>
                  <p:spTgt spid="4"/>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2302" fill="hold"/>
                                        <p:tgtEl>
                                          <p:spTgt spid="6"/>
                                        </p:tgtEl>
                                      </p:cBhvr>
                                    </p:cmd>
                                  </p:childTnLst>
                                </p:cTn>
                              </p:par>
                            </p:childTnLst>
                          </p:cTn>
                        </p:par>
                      </p:childTnLst>
                    </p:cTn>
                  </p:par>
                </p:childTnLst>
              </p:cTn>
              <p:nextCondLst>
                <p:cond evt="onClick" delay="0">
                  <p:tgtEl>
                    <p:spTgt spid="6"/>
                  </p:tgtEl>
                </p:cond>
              </p:nextCondLst>
            </p:seq>
            <p:audio>
              <p:cMediaNode vol="80000">
                <p:cTn id="42" fill="hold" display="0">
                  <p:stCondLst>
                    <p:cond delay="indefinite"/>
                  </p:stCondLst>
                  <p:endCondLst>
                    <p:cond evt="onStopAudio" delay="0">
                      <p:tgtEl>
                        <p:sldTgt/>
                      </p:tgtEl>
                    </p:cond>
                  </p:endCondLst>
                </p:cTn>
                <p:tgtEl>
                  <p:spTgt spid="6"/>
                </p:tgtEl>
              </p:cMediaNode>
            </p:audio>
          </p:childTnLst>
        </p:cTn>
      </p:par>
    </p:tnLst>
    <p:bldLst>
      <p:bldP spid="7" grpId="0"/>
      <p:bldP spid="9" grpId="0"/>
      <p:bldP spid="11"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a:t>
            </a:r>
          </a:p>
        </p:txBody>
      </p:sp>
      <p:sp>
        <p:nvSpPr>
          <p:cNvPr id="6" name="TextBox 5"/>
          <p:cNvSpPr txBox="1"/>
          <p:nvPr/>
        </p:nvSpPr>
        <p:spPr>
          <a:xfrm>
            <a:off x="2394857" y="1440956"/>
            <a:ext cx="7529286" cy="1077218"/>
          </a:xfrm>
          <a:prstGeom prst="rect">
            <a:avLst/>
          </a:prstGeom>
          <a:noFill/>
        </p:spPr>
        <p:txBody>
          <a:bodyPr wrap="square" rtlCol="0">
            <a:spAutoFit/>
          </a:bodyPr>
          <a:lstStyle/>
          <a:p>
            <a:pPr marL="457200" indent="-457200">
              <a:buFont typeface="Arial"/>
              <a:buChar char="•"/>
            </a:pPr>
            <a:r>
              <a:rPr lang="en-US" sz="3200" dirty="0"/>
              <a:t>Many verbs that are irregular in the present tense are regular in the future.</a:t>
            </a:r>
          </a:p>
        </p:txBody>
      </p:sp>
      <p:sp>
        <p:nvSpPr>
          <p:cNvPr id="7" name="TextBox 6"/>
          <p:cNvSpPr txBox="1"/>
          <p:nvPr/>
        </p:nvSpPr>
        <p:spPr>
          <a:xfrm>
            <a:off x="2394855" y="2766519"/>
            <a:ext cx="3224065" cy="584775"/>
          </a:xfrm>
          <a:prstGeom prst="rect">
            <a:avLst/>
          </a:prstGeom>
          <a:noFill/>
        </p:spPr>
        <p:txBody>
          <a:bodyPr wrap="square" rtlCol="0">
            <a:spAutoFit/>
          </a:bodyPr>
          <a:lstStyle/>
          <a:p>
            <a:r>
              <a:rPr lang="fr-FR" sz="3200" dirty="0"/>
              <a:t>boire </a:t>
            </a:r>
            <a:r>
              <a:rPr lang="en-US" sz="3200" dirty="0">
                <a:sym typeface="Wingdings" panose="05000000000000000000" pitchFamily="2" charset="2"/>
              </a:rPr>
              <a:t> je boirai</a:t>
            </a:r>
            <a:endParaRPr lang="en-US" sz="3200" dirty="0"/>
          </a:p>
        </p:txBody>
      </p:sp>
      <p:sp>
        <p:nvSpPr>
          <p:cNvPr id="10" name="TextBox 9"/>
          <p:cNvSpPr txBox="1"/>
          <p:nvPr/>
        </p:nvSpPr>
        <p:spPr>
          <a:xfrm>
            <a:off x="2394856" y="3351294"/>
            <a:ext cx="4456518" cy="584775"/>
          </a:xfrm>
          <a:prstGeom prst="rect">
            <a:avLst/>
          </a:prstGeom>
          <a:noFill/>
        </p:spPr>
        <p:txBody>
          <a:bodyPr wrap="square" rtlCol="0">
            <a:spAutoFit/>
          </a:bodyPr>
          <a:lstStyle/>
          <a:p>
            <a:r>
              <a:rPr lang="fr-FR" sz="3200" dirty="0"/>
              <a:t>connaître </a:t>
            </a:r>
            <a:r>
              <a:rPr lang="en-US" sz="3200" dirty="0">
                <a:sym typeface="Wingdings" panose="05000000000000000000" pitchFamily="2" charset="2"/>
              </a:rPr>
              <a:t> je connaîtrai</a:t>
            </a:r>
            <a:endParaRPr lang="en-US" sz="3200" dirty="0"/>
          </a:p>
        </p:txBody>
      </p:sp>
      <p:sp>
        <p:nvSpPr>
          <p:cNvPr id="11" name="TextBox 10"/>
          <p:cNvSpPr txBox="1"/>
          <p:nvPr/>
        </p:nvSpPr>
        <p:spPr>
          <a:xfrm>
            <a:off x="2394855" y="3935969"/>
            <a:ext cx="4456518" cy="584775"/>
          </a:xfrm>
          <a:prstGeom prst="rect">
            <a:avLst/>
          </a:prstGeom>
          <a:noFill/>
        </p:spPr>
        <p:txBody>
          <a:bodyPr wrap="square" rtlCol="0">
            <a:spAutoFit/>
          </a:bodyPr>
          <a:lstStyle/>
          <a:p>
            <a:r>
              <a:rPr lang="fr-FR" sz="3200" dirty="0"/>
              <a:t>dire</a:t>
            </a:r>
            <a:r>
              <a:rPr lang="en-US" sz="3200" dirty="0">
                <a:sym typeface="Wingdings" panose="05000000000000000000" pitchFamily="2" charset="2"/>
              </a:rPr>
              <a:t> je dirai</a:t>
            </a:r>
            <a:endParaRPr lang="en-US" sz="3200" dirty="0"/>
          </a:p>
        </p:txBody>
      </p:sp>
      <p:sp>
        <p:nvSpPr>
          <p:cNvPr id="12" name="TextBox 11"/>
          <p:cNvSpPr txBox="1"/>
          <p:nvPr/>
        </p:nvSpPr>
        <p:spPr>
          <a:xfrm>
            <a:off x="2394855" y="4471167"/>
            <a:ext cx="4456518" cy="584775"/>
          </a:xfrm>
          <a:prstGeom prst="rect">
            <a:avLst/>
          </a:prstGeom>
          <a:noFill/>
        </p:spPr>
        <p:txBody>
          <a:bodyPr wrap="square" rtlCol="0">
            <a:spAutoFit/>
          </a:bodyPr>
          <a:lstStyle/>
          <a:p>
            <a:r>
              <a:rPr lang="fr-FR" sz="3200" dirty="0">
                <a:sym typeface="Wingdings" panose="05000000000000000000" pitchFamily="2" charset="2"/>
              </a:rPr>
              <a:t>mettre </a:t>
            </a:r>
            <a:r>
              <a:rPr lang="en-US" sz="3200" dirty="0">
                <a:sym typeface="Wingdings" panose="05000000000000000000" pitchFamily="2" charset="2"/>
              </a:rPr>
              <a:t> je mettrai</a:t>
            </a:r>
            <a:endParaRPr lang="en-US" sz="3200" dirty="0"/>
          </a:p>
        </p:txBody>
      </p:sp>
      <p:sp>
        <p:nvSpPr>
          <p:cNvPr id="13" name="TextBox 12"/>
          <p:cNvSpPr txBox="1"/>
          <p:nvPr/>
        </p:nvSpPr>
        <p:spPr>
          <a:xfrm>
            <a:off x="2394855" y="5006265"/>
            <a:ext cx="4456518" cy="584775"/>
          </a:xfrm>
          <a:prstGeom prst="rect">
            <a:avLst/>
          </a:prstGeom>
          <a:noFill/>
        </p:spPr>
        <p:txBody>
          <a:bodyPr wrap="square" rtlCol="0">
            <a:spAutoFit/>
          </a:bodyPr>
          <a:lstStyle/>
          <a:p>
            <a:r>
              <a:rPr lang="fr-FR" sz="3200" dirty="0">
                <a:sym typeface="Wingdings" panose="05000000000000000000" pitchFamily="2" charset="2"/>
              </a:rPr>
              <a:t>ouvrir </a:t>
            </a:r>
            <a:r>
              <a:rPr lang="en-US" sz="3200" dirty="0">
                <a:sym typeface="Wingdings" panose="05000000000000000000" pitchFamily="2" charset="2"/>
              </a:rPr>
              <a:t> j’ouvrirai</a:t>
            </a:r>
            <a:endParaRPr lang="en-US" sz="3200" dirty="0"/>
          </a:p>
        </p:txBody>
      </p:sp>
      <p:sp>
        <p:nvSpPr>
          <p:cNvPr id="14" name="TextBox 13"/>
          <p:cNvSpPr txBox="1"/>
          <p:nvPr/>
        </p:nvSpPr>
        <p:spPr>
          <a:xfrm>
            <a:off x="2394855" y="5541563"/>
            <a:ext cx="4456518" cy="584775"/>
          </a:xfrm>
          <a:prstGeom prst="rect">
            <a:avLst/>
          </a:prstGeom>
          <a:noFill/>
        </p:spPr>
        <p:txBody>
          <a:bodyPr wrap="square" rtlCol="0">
            <a:spAutoFit/>
          </a:bodyPr>
          <a:lstStyle/>
          <a:p>
            <a:r>
              <a:rPr lang="fr-FR" sz="3200" dirty="0">
                <a:sym typeface="Wingdings" panose="05000000000000000000" pitchFamily="2" charset="2"/>
              </a:rPr>
              <a:t>suivre </a:t>
            </a:r>
            <a:r>
              <a:rPr lang="en-US" sz="3200" dirty="0">
                <a:sym typeface="Wingdings" panose="05000000000000000000" pitchFamily="2" charset="2"/>
              </a:rPr>
              <a:t> je suivrai</a:t>
            </a:r>
            <a:endParaRPr lang="en-US"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3496" y="723106"/>
            <a:ext cx="609600" cy="609600"/>
          </a:xfrm>
          <a:prstGeom prst="rect">
            <a:avLst/>
          </a:prstGeom>
        </p:spPr>
      </p:pic>
    </p:spTree>
    <p:extLst>
      <p:ext uri="{BB962C8B-B14F-4D97-AF65-F5344CB8AC3E}">
        <p14:creationId xmlns:p14="http://schemas.microsoft.com/office/powerpoint/2010/main" val="2177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53966"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6" grpId="0"/>
      <p:bldP spid="7"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 Irregulier</a:t>
            </a:r>
          </a:p>
        </p:txBody>
      </p:sp>
      <p:sp>
        <p:nvSpPr>
          <p:cNvPr id="6" name="TextBox 5"/>
          <p:cNvSpPr txBox="1"/>
          <p:nvPr/>
        </p:nvSpPr>
        <p:spPr>
          <a:xfrm>
            <a:off x="838200" y="1440956"/>
            <a:ext cx="9085943" cy="1077218"/>
          </a:xfrm>
          <a:prstGeom prst="rect">
            <a:avLst/>
          </a:prstGeom>
          <a:noFill/>
        </p:spPr>
        <p:txBody>
          <a:bodyPr wrap="square" rtlCol="0">
            <a:spAutoFit/>
          </a:bodyPr>
          <a:lstStyle/>
          <a:p>
            <a:pPr marL="457200" indent="-457200">
              <a:buFont typeface="Arial"/>
              <a:buChar char="•"/>
            </a:pPr>
            <a:r>
              <a:rPr lang="en-US" sz="3200" dirty="0"/>
              <a:t>All verbs in French use the same endings in the future tense, but some have an irregular stem.</a:t>
            </a:r>
          </a:p>
        </p:txBody>
      </p:sp>
      <p:sp>
        <p:nvSpPr>
          <p:cNvPr id="7" name="TextBox 6"/>
          <p:cNvSpPr txBox="1"/>
          <p:nvPr/>
        </p:nvSpPr>
        <p:spPr>
          <a:xfrm>
            <a:off x="1175656" y="2573285"/>
            <a:ext cx="2097632" cy="584775"/>
          </a:xfrm>
          <a:prstGeom prst="rect">
            <a:avLst/>
          </a:prstGeom>
          <a:noFill/>
        </p:spPr>
        <p:txBody>
          <a:bodyPr wrap="square" rtlCol="0">
            <a:spAutoFit/>
          </a:bodyPr>
          <a:lstStyle/>
          <a:p>
            <a:r>
              <a:rPr lang="fr-FR" sz="3200" dirty="0"/>
              <a:t>aller </a:t>
            </a:r>
            <a:r>
              <a:rPr lang="en-US" sz="3200" dirty="0">
                <a:sym typeface="Wingdings" panose="05000000000000000000" pitchFamily="2" charset="2"/>
              </a:rPr>
              <a:t> ir– </a:t>
            </a:r>
            <a:endParaRPr lang="en-US" sz="3200" dirty="0"/>
          </a:p>
        </p:txBody>
      </p:sp>
      <p:sp>
        <p:nvSpPr>
          <p:cNvPr id="10" name="TextBox 9"/>
          <p:cNvSpPr txBox="1"/>
          <p:nvPr/>
        </p:nvSpPr>
        <p:spPr>
          <a:xfrm>
            <a:off x="1175654" y="3125150"/>
            <a:ext cx="2707233" cy="584775"/>
          </a:xfrm>
          <a:prstGeom prst="rect">
            <a:avLst/>
          </a:prstGeom>
          <a:noFill/>
        </p:spPr>
        <p:txBody>
          <a:bodyPr wrap="square" rtlCol="0">
            <a:spAutoFit/>
          </a:bodyPr>
          <a:lstStyle/>
          <a:p>
            <a:r>
              <a:rPr lang="fr-FR" sz="3200" dirty="0"/>
              <a:t>avoir </a:t>
            </a:r>
            <a:r>
              <a:rPr lang="en-US" sz="3200" dirty="0">
                <a:sym typeface="Wingdings" panose="05000000000000000000" pitchFamily="2" charset="2"/>
              </a:rPr>
              <a:t> aur– </a:t>
            </a:r>
            <a:endParaRPr lang="en-US" sz="3200" dirty="0"/>
          </a:p>
        </p:txBody>
      </p:sp>
      <p:sp>
        <p:nvSpPr>
          <p:cNvPr id="11" name="TextBox 10"/>
          <p:cNvSpPr txBox="1"/>
          <p:nvPr/>
        </p:nvSpPr>
        <p:spPr>
          <a:xfrm>
            <a:off x="1175654" y="3660248"/>
            <a:ext cx="3025285" cy="584775"/>
          </a:xfrm>
          <a:prstGeom prst="rect">
            <a:avLst/>
          </a:prstGeom>
          <a:noFill/>
        </p:spPr>
        <p:txBody>
          <a:bodyPr wrap="square" rtlCol="0">
            <a:spAutoFit/>
          </a:bodyPr>
          <a:lstStyle/>
          <a:p>
            <a:r>
              <a:rPr lang="fr-FR" sz="3200" dirty="0"/>
              <a:t>devoir </a:t>
            </a:r>
            <a:r>
              <a:rPr lang="en-US" sz="3200" dirty="0">
                <a:sym typeface="Wingdings" panose="05000000000000000000" pitchFamily="2" charset="2"/>
              </a:rPr>
              <a:t> devr – </a:t>
            </a:r>
          </a:p>
        </p:txBody>
      </p:sp>
      <p:sp>
        <p:nvSpPr>
          <p:cNvPr id="15" name="TextBox 14"/>
          <p:cNvSpPr txBox="1"/>
          <p:nvPr/>
        </p:nvSpPr>
        <p:spPr>
          <a:xfrm>
            <a:off x="1175653" y="4195346"/>
            <a:ext cx="3025285" cy="584775"/>
          </a:xfrm>
          <a:prstGeom prst="rect">
            <a:avLst/>
          </a:prstGeom>
          <a:noFill/>
        </p:spPr>
        <p:txBody>
          <a:bodyPr wrap="square" rtlCol="0">
            <a:spAutoFit/>
          </a:bodyPr>
          <a:lstStyle/>
          <a:p>
            <a:r>
              <a:rPr lang="fr-FR" sz="3200" dirty="0"/>
              <a:t>être </a:t>
            </a:r>
            <a:r>
              <a:rPr lang="en-US" sz="3200" dirty="0">
                <a:sym typeface="Wingdings" panose="05000000000000000000" pitchFamily="2" charset="2"/>
              </a:rPr>
              <a:t> ser – </a:t>
            </a:r>
          </a:p>
        </p:txBody>
      </p:sp>
      <p:sp>
        <p:nvSpPr>
          <p:cNvPr id="16" name="TextBox 15"/>
          <p:cNvSpPr txBox="1"/>
          <p:nvPr/>
        </p:nvSpPr>
        <p:spPr>
          <a:xfrm>
            <a:off x="1175652" y="4769178"/>
            <a:ext cx="3025285" cy="584775"/>
          </a:xfrm>
          <a:prstGeom prst="rect">
            <a:avLst/>
          </a:prstGeom>
          <a:noFill/>
        </p:spPr>
        <p:txBody>
          <a:bodyPr wrap="square" rtlCol="0">
            <a:spAutoFit/>
          </a:bodyPr>
          <a:lstStyle/>
          <a:p>
            <a:r>
              <a:rPr lang="fr-FR" sz="3200" dirty="0"/>
              <a:t>faire </a:t>
            </a:r>
            <a:r>
              <a:rPr lang="en-US" sz="3200" dirty="0">
                <a:sym typeface="Wingdings" panose="05000000000000000000" pitchFamily="2" charset="2"/>
              </a:rPr>
              <a:t> fer – </a:t>
            </a:r>
          </a:p>
        </p:txBody>
      </p:sp>
      <p:sp>
        <p:nvSpPr>
          <p:cNvPr id="17" name="TextBox 16"/>
          <p:cNvSpPr txBox="1"/>
          <p:nvPr/>
        </p:nvSpPr>
        <p:spPr>
          <a:xfrm>
            <a:off x="5263948" y="2540375"/>
            <a:ext cx="3535495" cy="584775"/>
          </a:xfrm>
          <a:prstGeom prst="rect">
            <a:avLst/>
          </a:prstGeom>
          <a:noFill/>
        </p:spPr>
        <p:txBody>
          <a:bodyPr wrap="square" rtlCol="0">
            <a:spAutoFit/>
          </a:bodyPr>
          <a:lstStyle/>
          <a:p>
            <a:r>
              <a:rPr lang="fr-FR" sz="3200" dirty="0"/>
              <a:t>pouvoir </a:t>
            </a:r>
            <a:r>
              <a:rPr lang="en-US" sz="3200" dirty="0">
                <a:sym typeface="Wingdings" panose="05000000000000000000" pitchFamily="2" charset="2"/>
              </a:rPr>
              <a:t> pourr – </a:t>
            </a:r>
          </a:p>
        </p:txBody>
      </p:sp>
      <p:sp>
        <p:nvSpPr>
          <p:cNvPr id="18" name="TextBox 17"/>
          <p:cNvSpPr txBox="1"/>
          <p:nvPr/>
        </p:nvSpPr>
        <p:spPr>
          <a:xfrm>
            <a:off x="5263947" y="3075473"/>
            <a:ext cx="3535495" cy="584775"/>
          </a:xfrm>
          <a:prstGeom prst="rect">
            <a:avLst/>
          </a:prstGeom>
          <a:noFill/>
        </p:spPr>
        <p:txBody>
          <a:bodyPr wrap="square" rtlCol="0">
            <a:spAutoFit/>
          </a:bodyPr>
          <a:lstStyle/>
          <a:p>
            <a:r>
              <a:rPr lang="fr-FR" sz="3200" dirty="0"/>
              <a:t>venir </a:t>
            </a:r>
            <a:r>
              <a:rPr lang="en-US" sz="3200" dirty="0">
                <a:sym typeface="Wingdings" panose="05000000000000000000" pitchFamily="2" charset="2"/>
              </a:rPr>
              <a:t> viendr – </a:t>
            </a:r>
          </a:p>
        </p:txBody>
      </p:sp>
      <p:sp>
        <p:nvSpPr>
          <p:cNvPr id="19" name="TextBox 18"/>
          <p:cNvSpPr txBox="1"/>
          <p:nvPr/>
        </p:nvSpPr>
        <p:spPr>
          <a:xfrm>
            <a:off x="5263947" y="3594005"/>
            <a:ext cx="3535495" cy="584775"/>
          </a:xfrm>
          <a:prstGeom prst="rect">
            <a:avLst/>
          </a:prstGeom>
          <a:noFill/>
        </p:spPr>
        <p:txBody>
          <a:bodyPr wrap="square" rtlCol="0">
            <a:spAutoFit/>
          </a:bodyPr>
          <a:lstStyle/>
          <a:p>
            <a:r>
              <a:rPr lang="fr-FR" sz="3200" dirty="0"/>
              <a:t>voir </a:t>
            </a:r>
            <a:r>
              <a:rPr lang="en-US" sz="3200" dirty="0">
                <a:sym typeface="Wingdings" panose="05000000000000000000" pitchFamily="2" charset="2"/>
              </a:rPr>
              <a:t> verr – </a:t>
            </a:r>
          </a:p>
        </p:txBody>
      </p:sp>
      <p:sp>
        <p:nvSpPr>
          <p:cNvPr id="20" name="TextBox 19"/>
          <p:cNvSpPr txBox="1"/>
          <p:nvPr/>
        </p:nvSpPr>
        <p:spPr>
          <a:xfrm>
            <a:off x="5263946" y="4115167"/>
            <a:ext cx="3535495" cy="584775"/>
          </a:xfrm>
          <a:prstGeom prst="rect">
            <a:avLst/>
          </a:prstGeom>
          <a:noFill/>
        </p:spPr>
        <p:txBody>
          <a:bodyPr wrap="square" rtlCol="0">
            <a:spAutoFit/>
          </a:bodyPr>
          <a:lstStyle/>
          <a:p>
            <a:r>
              <a:rPr lang="fr-FR" sz="3200" dirty="0"/>
              <a:t>vouloir </a:t>
            </a:r>
            <a:r>
              <a:rPr lang="en-US" sz="3200" dirty="0">
                <a:sym typeface="Wingdings" panose="05000000000000000000" pitchFamily="2" charset="2"/>
              </a:rPr>
              <a:t> voudr –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0417" y="681237"/>
            <a:ext cx="609600" cy="609600"/>
          </a:xfrm>
          <a:prstGeom prst="rect">
            <a:avLst/>
          </a:prstGeom>
        </p:spPr>
      </p:pic>
    </p:spTree>
    <p:extLst>
      <p:ext uri="{BB962C8B-B14F-4D97-AF65-F5344CB8AC3E}">
        <p14:creationId xmlns:p14="http://schemas.microsoft.com/office/powerpoint/2010/main" val="3722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1334" fill="hold"/>
                                        <p:tgtEl>
                                          <p:spTgt spid="3"/>
                                        </p:tgtEl>
                                      </p:cBhvr>
                                    </p:cmd>
                                  </p:childTnLst>
                                </p:cTn>
                              </p:par>
                            </p:childTnLst>
                          </p:cTn>
                        </p:par>
                      </p:childTnLst>
                    </p:cTn>
                  </p:par>
                </p:childTnLst>
              </p:cTn>
              <p:nextCondLst>
                <p:cond evt="onClick" delay="0">
                  <p:tgtEl>
                    <p:spTgt spid="3"/>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6" grpId="0"/>
      <p:bldP spid="7" grpId="0"/>
      <p:bldP spid="10" grpId="0"/>
      <p:bldP spid="11"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Le Futur Irregulier</a:t>
            </a:r>
            <a:endParaRPr lang="en-US" dirty="0"/>
          </a:p>
        </p:txBody>
      </p:sp>
      <p:sp>
        <p:nvSpPr>
          <p:cNvPr id="5" name="Rectangle 4"/>
          <p:cNvSpPr/>
          <p:nvPr/>
        </p:nvSpPr>
        <p:spPr>
          <a:xfrm>
            <a:off x="1963058" y="1788411"/>
            <a:ext cx="7964714" cy="3046988"/>
          </a:xfrm>
          <a:prstGeom prst="rect">
            <a:avLst/>
          </a:prstGeom>
        </p:spPr>
        <p:txBody>
          <a:bodyPr wrap="square">
            <a:spAutoFit/>
          </a:bodyPr>
          <a:lstStyle/>
          <a:p>
            <a:pPr algn="ctr">
              <a:buNone/>
            </a:pPr>
            <a:r>
              <a:rPr lang="fr-FR" sz="3200" dirty="0"/>
              <a:t>aller – to go</a:t>
            </a:r>
          </a:p>
          <a:p>
            <a:pPr algn="ctr">
              <a:buNone/>
            </a:pPr>
            <a:endParaRPr lang="fr-FR" sz="3200" dirty="0"/>
          </a:p>
          <a:p>
            <a:pPr>
              <a:buNone/>
            </a:pPr>
            <a:r>
              <a:rPr lang="fr-FR" sz="3200" dirty="0"/>
              <a:t>	je/j’			nous</a:t>
            </a:r>
          </a:p>
          <a:p>
            <a:pPr>
              <a:buNone/>
            </a:pPr>
            <a:r>
              <a:rPr lang="fr-FR" sz="3200" dirty="0"/>
              <a:t>	tu			vous</a:t>
            </a:r>
          </a:p>
          <a:p>
            <a:pPr>
              <a:buNone/>
            </a:pPr>
            <a:r>
              <a:rPr lang="fr-FR" sz="3200" dirty="0"/>
              <a:t>il, elle, on			 ils, elles</a:t>
            </a:r>
            <a:endParaRPr lang="en-US" sz="3200" dirty="0"/>
          </a:p>
          <a:p>
            <a:pPr>
              <a:buNone/>
            </a:pPr>
            <a:endParaRPr lang="en-US" sz="3200" dirty="0"/>
          </a:p>
        </p:txBody>
      </p:sp>
      <p:sp>
        <p:nvSpPr>
          <p:cNvPr id="7" name="TextBox 6"/>
          <p:cNvSpPr txBox="1"/>
          <p:nvPr/>
        </p:nvSpPr>
        <p:spPr>
          <a:xfrm>
            <a:off x="3666123" y="2747688"/>
            <a:ext cx="1481667" cy="584776"/>
          </a:xfrm>
          <a:prstGeom prst="rect">
            <a:avLst/>
          </a:prstGeom>
          <a:noFill/>
        </p:spPr>
        <p:txBody>
          <a:bodyPr wrap="square" rtlCol="0">
            <a:spAutoFit/>
          </a:bodyPr>
          <a:lstStyle/>
          <a:p>
            <a:r>
              <a:rPr lang="fr-FR" sz="3200" dirty="0"/>
              <a:t>irai</a:t>
            </a:r>
          </a:p>
        </p:txBody>
      </p:sp>
      <p:sp>
        <p:nvSpPr>
          <p:cNvPr id="9" name="TextBox 8"/>
          <p:cNvSpPr txBox="1"/>
          <p:nvPr/>
        </p:nvSpPr>
        <p:spPr>
          <a:xfrm>
            <a:off x="3666122" y="3220997"/>
            <a:ext cx="1644955" cy="584775"/>
          </a:xfrm>
          <a:prstGeom prst="rect">
            <a:avLst/>
          </a:prstGeom>
          <a:noFill/>
        </p:spPr>
        <p:txBody>
          <a:bodyPr wrap="square" rtlCol="0">
            <a:spAutoFit/>
          </a:bodyPr>
          <a:lstStyle/>
          <a:p>
            <a:r>
              <a:rPr lang="fr-FR" sz="3200" dirty="0"/>
              <a:t>iras</a:t>
            </a:r>
            <a:endParaRPr lang="fr-FR" sz="3200" u="sng" dirty="0"/>
          </a:p>
        </p:txBody>
      </p:sp>
      <p:sp>
        <p:nvSpPr>
          <p:cNvPr id="11" name="TextBox 10"/>
          <p:cNvSpPr txBox="1"/>
          <p:nvPr/>
        </p:nvSpPr>
        <p:spPr>
          <a:xfrm>
            <a:off x="3752878" y="3706965"/>
            <a:ext cx="1481667" cy="584776"/>
          </a:xfrm>
          <a:prstGeom prst="rect">
            <a:avLst/>
          </a:prstGeom>
          <a:noFill/>
        </p:spPr>
        <p:txBody>
          <a:bodyPr wrap="square" rtlCol="0">
            <a:spAutoFit/>
          </a:bodyPr>
          <a:lstStyle/>
          <a:p>
            <a:r>
              <a:rPr lang="fr-FR" sz="3200" dirty="0"/>
              <a:t>ira</a:t>
            </a:r>
            <a:endParaRPr lang="fr-FR" sz="3200" u="sng" dirty="0"/>
          </a:p>
        </p:txBody>
      </p:sp>
      <p:sp>
        <p:nvSpPr>
          <p:cNvPr id="13" name="TextBox 12"/>
          <p:cNvSpPr txBox="1"/>
          <p:nvPr/>
        </p:nvSpPr>
        <p:spPr>
          <a:xfrm>
            <a:off x="6639679" y="2754384"/>
            <a:ext cx="2086398" cy="584775"/>
          </a:xfrm>
          <a:prstGeom prst="rect">
            <a:avLst/>
          </a:prstGeom>
          <a:noFill/>
        </p:spPr>
        <p:txBody>
          <a:bodyPr wrap="square" rtlCol="0">
            <a:spAutoFit/>
          </a:bodyPr>
          <a:lstStyle/>
          <a:p>
            <a:r>
              <a:rPr lang="fr-FR" sz="3200" dirty="0"/>
              <a:t>irons</a:t>
            </a:r>
            <a:endParaRPr lang="fr-FR" sz="3200" u="sng" dirty="0"/>
          </a:p>
        </p:txBody>
      </p:sp>
      <p:sp>
        <p:nvSpPr>
          <p:cNvPr id="15" name="TextBox 14"/>
          <p:cNvSpPr txBox="1"/>
          <p:nvPr/>
        </p:nvSpPr>
        <p:spPr>
          <a:xfrm>
            <a:off x="6639679" y="3220997"/>
            <a:ext cx="1775451" cy="584775"/>
          </a:xfrm>
          <a:prstGeom prst="rect">
            <a:avLst/>
          </a:prstGeom>
          <a:noFill/>
        </p:spPr>
        <p:txBody>
          <a:bodyPr wrap="square" rtlCol="0">
            <a:spAutoFit/>
          </a:bodyPr>
          <a:lstStyle/>
          <a:p>
            <a:r>
              <a:rPr lang="fr-FR" sz="3200" dirty="0"/>
              <a:t>irez</a:t>
            </a:r>
            <a:endParaRPr lang="fr-FR" sz="3200" u="sng" dirty="0"/>
          </a:p>
        </p:txBody>
      </p:sp>
      <p:sp>
        <p:nvSpPr>
          <p:cNvPr id="17" name="TextBox 16"/>
          <p:cNvSpPr txBox="1"/>
          <p:nvPr/>
        </p:nvSpPr>
        <p:spPr>
          <a:xfrm>
            <a:off x="7100897" y="3735809"/>
            <a:ext cx="1857573" cy="584775"/>
          </a:xfrm>
          <a:prstGeom prst="rect">
            <a:avLst/>
          </a:prstGeom>
          <a:noFill/>
        </p:spPr>
        <p:txBody>
          <a:bodyPr wrap="square" rtlCol="0">
            <a:spAutoFit/>
          </a:bodyPr>
          <a:lstStyle/>
          <a:p>
            <a:r>
              <a:rPr lang="fr-FR" sz="3200" dirty="0"/>
              <a:t>iront</a:t>
            </a:r>
            <a:endParaRPr lang="fr-FR" sz="3200" u="sng" dirty="0"/>
          </a:p>
        </p:txBody>
      </p:sp>
      <p:sp>
        <p:nvSpPr>
          <p:cNvPr id="18" name="TextBox 17"/>
          <p:cNvSpPr txBox="1"/>
          <p:nvPr/>
        </p:nvSpPr>
        <p:spPr>
          <a:xfrm>
            <a:off x="1963058" y="4625125"/>
            <a:ext cx="9390742" cy="584775"/>
          </a:xfrm>
          <a:prstGeom prst="rect">
            <a:avLst/>
          </a:prstGeom>
          <a:noFill/>
        </p:spPr>
        <p:txBody>
          <a:bodyPr wrap="square" rtlCol="0">
            <a:spAutoFit/>
          </a:bodyPr>
          <a:lstStyle/>
          <a:p>
            <a:r>
              <a:rPr lang="en-US" sz="3200" dirty="0"/>
              <a:t>Ex: </a:t>
            </a:r>
            <a:r>
              <a:rPr lang="fr-FR" sz="3200" dirty="0"/>
              <a:t>Mon cousin </a:t>
            </a:r>
            <a:r>
              <a:rPr lang="fr-FR" sz="3200" b="1" dirty="0"/>
              <a:t>ira</a:t>
            </a:r>
            <a:r>
              <a:rPr lang="fr-FR" sz="3200" dirty="0"/>
              <a:t> à l’université l’année prochaine.</a:t>
            </a:r>
            <a:endParaRPr lang="en-US"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3670" y="707319"/>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205948" y="4625125"/>
            <a:ext cx="609600" cy="609600"/>
          </a:xfrm>
          <a:prstGeom prst="rect">
            <a:avLst/>
          </a:prstGeom>
        </p:spPr>
      </p:pic>
    </p:spTree>
    <p:extLst>
      <p:ext uri="{BB962C8B-B14F-4D97-AF65-F5344CB8AC3E}">
        <p14:creationId xmlns:p14="http://schemas.microsoft.com/office/powerpoint/2010/main" val="811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9900" fill="hold"/>
                                        <p:tgtEl>
                                          <p:spTgt spid="3"/>
                                        </p:tgtEl>
                                      </p:cBhvr>
                                    </p:cmd>
                                  </p:childTnLst>
                                </p:cTn>
                              </p:par>
                            </p:childTnLst>
                          </p:cTn>
                        </p:par>
                      </p:childTnLst>
                    </p:cTn>
                  </p:par>
                </p:childTnLst>
              </p:cTn>
              <p:nextCondLst>
                <p:cond evt="onClick" delay="0">
                  <p:tgtEl>
                    <p:spTgt spid="3"/>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6820" fill="hold"/>
                                        <p:tgtEl>
                                          <p:spTgt spid="4"/>
                                        </p:tgtEl>
                                      </p:cBhvr>
                                    </p:cmd>
                                  </p:childTnLst>
                                </p:cTn>
                              </p:par>
                            </p:childTnLst>
                          </p:cTn>
                        </p:par>
                      </p:childTnLst>
                    </p:cTn>
                  </p:par>
                </p:childTnLst>
              </p:cTn>
              <p:nextCondLst>
                <p:cond evt="onClick" delay="0">
                  <p:tgtEl>
                    <p:spTgt spid="4"/>
                  </p:tgtEl>
                </p:cond>
              </p:nextCondLst>
            </p:seq>
            <p:audio>
              <p:cMediaNode vol="80000">
                <p:cTn id="42" fill="hold" display="0">
                  <p:stCondLst>
                    <p:cond delay="indefinite"/>
                  </p:stCondLst>
                  <p:endCondLst>
                    <p:cond evt="onStopAudio" delay="0">
                      <p:tgtEl>
                        <p:sldTgt/>
                      </p:tgtEl>
                    </p:cond>
                  </p:endCondLst>
                </p:cTn>
                <p:tgtEl>
                  <p:spTgt spid="4"/>
                </p:tgtEl>
              </p:cMediaNode>
            </p:audio>
          </p:childTnLst>
        </p:cTn>
      </p:par>
    </p:tnLst>
    <p:bldLst>
      <p:bldP spid="7" grpId="0"/>
      <p:bldP spid="9" grpId="0"/>
      <p:bldP spid="11" grpId="0"/>
      <p:bldP spid="13" grpId="0"/>
      <p:bldP spid="15"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404</Words>
  <Application>Microsoft Office PowerPoint</Application>
  <PresentationFormat>Widescreen</PresentationFormat>
  <Paragraphs>91</Paragraphs>
  <Slides>10</Slides>
  <Notes>0</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French 2</vt:lpstr>
      <vt:lpstr>Le Futur</vt:lpstr>
      <vt:lpstr>Le Futur</vt:lpstr>
      <vt:lpstr>Le Futur</vt:lpstr>
      <vt:lpstr>Le Futur</vt:lpstr>
      <vt:lpstr>Le Futur</vt:lpstr>
      <vt:lpstr>Le Futur</vt:lpstr>
      <vt:lpstr>Le Futur Irregulier</vt:lpstr>
      <vt:lpstr>Le Futur Irregulier</vt:lpstr>
      <vt:lpstr>Le Futur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II</dc:title>
  <dc:creator>MELISSA  HOPKINS</dc:creator>
  <cp:lastModifiedBy>MELISSA  HOPKINS</cp:lastModifiedBy>
  <cp:revision>11</cp:revision>
  <dcterms:created xsi:type="dcterms:W3CDTF">2020-04-27T04:21:26Z</dcterms:created>
  <dcterms:modified xsi:type="dcterms:W3CDTF">2021-02-10T20:19:52Z</dcterms:modified>
</cp:coreProperties>
</file>